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799263" cy="9929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AB60"/>
    <a:srgbClr val="FBC6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B0A37-6957-4436-BA51-5E80697852CC}" type="datetimeFigureOut">
              <a:rPr lang="fr-FR" smtClean="0"/>
              <a:t>23/01/2024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6C646-1260-44D1-A774-867CAB4543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6482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B0A37-6957-4436-BA51-5E80697852CC}" type="datetimeFigureOut">
              <a:rPr lang="fr-FR" smtClean="0"/>
              <a:t>23/01/2024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6C646-1260-44D1-A774-867CAB4543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8512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B0A37-6957-4436-BA51-5E80697852CC}" type="datetimeFigureOut">
              <a:rPr lang="fr-FR" smtClean="0"/>
              <a:t>23/01/2024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6C646-1260-44D1-A774-867CAB4543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3174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B0A37-6957-4436-BA51-5E80697852CC}" type="datetimeFigureOut">
              <a:rPr lang="fr-FR" smtClean="0"/>
              <a:t>23/01/2024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6C646-1260-44D1-A774-867CAB4543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1874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B0A37-6957-4436-BA51-5E80697852CC}" type="datetimeFigureOut">
              <a:rPr lang="fr-FR" smtClean="0"/>
              <a:t>23/01/2024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6C646-1260-44D1-A774-867CAB4543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6254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B0A37-6957-4436-BA51-5E80697852CC}" type="datetimeFigureOut">
              <a:rPr lang="fr-FR" smtClean="0"/>
              <a:t>23/01/2024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6C646-1260-44D1-A774-867CAB4543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6942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B0A37-6957-4436-BA51-5E80697852CC}" type="datetimeFigureOut">
              <a:rPr lang="fr-FR" smtClean="0"/>
              <a:t>23/01/2024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6C646-1260-44D1-A774-867CAB4543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5761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B0A37-6957-4436-BA51-5E80697852CC}" type="datetimeFigureOut">
              <a:rPr lang="fr-FR" smtClean="0"/>
              <a:t>23/01/2024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6C646-1260-44D1-A774-867CAB4543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9561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B0A37-6957-4436-BA51-5E80697852CC}" type="datetimeFigureOut">
              <a:rPr lang="fr-FR" smtClean="0"/>
              <a:t>23/01/2024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6C646-1260-44D1-A774-867CAB4543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0035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B0A37-6957-4436-BA51-5E80697852CC}" type="datetimeFigureOut">
              <a:rPr lang="fr-FR" smtClean="0"/>
              <a:t>23/01/2024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6C646-1260-44D1-A774-867CAB4543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5386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B0A37-6957-4436-BA51-5E80697852CC}" type="datetimeFigureOut">
              <a:rPr lang="fr-FR" smtClean="0"/>
              <a:t>23/01/2024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6C646-1260-44D1-A774-867CAB4543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5809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B0A37-6957-4436-BA51-5E80697852CC}" type="datetimeFigureOut">
              <a:rPr lang="fr-FR" smtClean="0"/>
              <a:t>23/01/2024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6C646-1260-44D1-A774-867CAB4543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2445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à coins arrondis 55"/>
          <p:cNvSpPr/>
          <p:nvPr/>
        </p:nvSpPr>
        <p:spPr>
          <a:xfrm>
            <a:off x="8881771" y="3023741"/>
            <a:ext cx="3138668" cy="351639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70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475670"/>
            <a:ext cx="2743200" cy="245805"/>
          </a:xfrm>
        </p:spPr>
        <p:txBody>
          <a:bodyPr/>
          <a:lstStyle/>
          <a:p>
            <a:r>
              <a:rPr lang="fr-FR" dirty="0"/>
              <a:t>15/01/2024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6575366" y="3098101"/>
            <a:ext cx="2239749" cy="3497586"/>
          </a:xfrm>
          <a:prstGeom prst="roundRect">
            <a:avLst/>
          </a:prstGeom>
          <a:solidFill>
            <a:srgbClr val="B2F2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700"/>
          </a:p>
        </p:txBody>
      </p:sp>
      <p:sp>
        <p:nvSpPr>
          <p:cNvPr id="8" name="Rectangle à coins arrondis 7"/>
          <p:cNvSpPr/>
          <p:nvPr/>
        </p:nvSpPr>
        <p:spPr>
          <a:xfrm>
            <a:off x="2254729" y="2988558"/>
            <a:ext cx="4277877" cy="360233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700"/>
          </a:p>
        </p:txBody>
      </p:sp>
      <p:sp>
        <p:nvSpPr>
          <p:cNvPr id="9" name="Rectangle à coins arrondis 8"/>
          <p:cNvSpPr/>
          <p:nvPr/>
        </p:nvSpPr>
        <p:spPr>
          <a:xfrm>
            <a:off x="614163" y="3009546"/>
            <a:ext cx="1555170" cy="3520211"/>
          </a:xfrm>
          <a:prstGeom prst="roundRect">
            <a:avLst/>
          </a:prstGeom>
          <a:solidFill>
            <a:srgbClr val="8FD0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70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1800348" y="220369"/>
            <a:ext cx="6858000" cy="5334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defRPr/>
            </a:pPr>
            <a:r>
              <a:rPr lang="fr-FR" sz="1600" b="1" dirty="0">
                <a:solidFill>
                  <a:srgbClr val="E00034"/>
                </a:solidFill>
                <a:latin typeface="+mj-lt"/>
                <a:ea typeface="+mj-ea"/>
                <a:cs typeface="+mj-cs"/>
              </a:rPr>
              <a:t>   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550278" y="2429928"/>
            <a:ext cx="1578712" cy="46065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700" b="1" dirty="0">
                <a:latin typeface="Lucida Sans" pitchFamily="34" charset="0"/>
              </a:rPr>
              <a:t>Responsable du pôle 3S</a:t>
            </a:r>
          </a:p>
          <a:p>
            <a:pPr algn="ctr">
              <a:defRPr/>
            </a:pPr>
            <a:endParaRPr lang="fr-FR" sz="700" dirty="0">
              <a:latin typeface="Lucida Sans" pitchFamily="34" charset="0"/>
            </a:endParaRPr>
          </a:p>
          <a:p>
            <a:pPr algn="ctr">
              <a:defRPr/>
            </a:pPr>
            <a:r>
              <a:rPr lang="fr-FR" sz="700" dirty="0">
                <a:latin typeface="Lucida Sans" pitchFamily="34" charset="0"/>
              </a:rPr>
              <a:t>L. Casterman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4410540" y="1312790"/>
            <a:ext cx="1808521" cy="504826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700" b="1" dirty="0">
                <a:latin typeface="Lucida Sans" pitchFamily="34" charset="0"/>
              </a:rPr>
              <a:t>Directrice de la recherche et de la valorisation</a:t>
            </a:r>
          </a:p>
          <a:p>
            <a:pPr algn="ctr">
              <a:defRPr/>
            </a:pPr>
            <a:endParaRPr lang="fr-FR" sz="700" dirty="0">
              <a:latin typeface="Lucida Sans" pitchFamily="34" charset="0"/>
            </a:endParaRPr>
          </a:p>
          <a:p>
            <a:pPr algn="ctr">
              <a:defRPr/>
            </a:pPr>
            <a:r>
              <a:rPr lang="fr-FR" sz="700" dirty="0">
                <a:latin typeface="Lucida Sans" pitchFamily="34" charset="0"/>
              </a:rPr>
              <a:t>B. Meier-Muller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6775071" y="3921516"/>
            <a:ext cx="833874" cy="566307"/>
          </a:xfrm>
          <a:prstGeom prst="roundRect">
            <a:avLst/>
          </a:prstGeom>
          <a:ln>
            <a:solidFill>
              <a:srgbClr val="CC912A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700" b="1" dirty="0">
                <a:solidFill>
                  <a:schemeClr val="tx1"/>
                </a:solidFill>
                <a:latin typeface="Lucida Sans" pitchFamily="34" charset="0"/>
              </a:rPr>
              <a:t>Gestionnaire financière</a:t>
            </a:r>
          </a:p>
          <a:p>
            <a:pPr algn="ctr">
              <a:defRPr/>
            </a:pPr>
            <a:endParaRPr lang="fr-FR" sz="700" dirty="0">
              <a:solidFill>
                <a:schemeClr val="tx1"/>
              </a:solidFill>
              <a:latin typeface="Lucida Sans" pitchFamily="34" charset="0"/>
            </a:endParaRPr>
          </a:p>
          <a:p>
            <a:pPr algn="ctr">
              <a:defRPr/>
            </a:pPr>
            <a:r>
              <a:rPr lang="fr-FR" sz="700" dirty="0">
                <a:solidFill>
                  <a:schemeClr val="tx1"/>
                </a:solidFill>
                <a:latin typeface="Lucida Sans" pitchFamily="34" charset="0"/>
              </a:rPr>
              <a:t>Z. Friaa</a:t>
            </a:r>
          </a:p>
        </p:txBody>
      </p:sp>
      <p:sp>
        <p:nvSpPr>
          <p:cNvPr id="14" name="Rectangle à coins arrondis 13"/>
          <p:cNvSpPr/>
          <p:nvPr/>
        </p:nvSpPr>
        <p:spPr>
          <a:xfrm>
            <a:off x="7732007" y="3188907"/>
            <a:ext cx="847181" cy="596979"/>
          </a:xfrm>
          <a:prstGeom prst="roundRect">
            <a:avLst/>
          </a:prstGeom>
          <a:ln>
            <a:solidFill>
              <a:srgbClr val="CC912A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fr-FR" sz="700" b="1" dirty="0">
              <a:latin typeface="Lucida Sans" pitchFamily="34" charset="0"/>
            </a:endParaRPr>
          </a:p>
          <a:p>
            <a:pPr algn="ctr">
              <a:defRPr/>
            </a:pPr>
            <a:r>
              <a:rPr lang="fr-FR" sz="700" b="1" dirty="0">
                <a:latin typeface="Lucida Sans" pitchFamily="34" charset="0"/>
              </a:rPr>
              <a:t>Gestionnaire financière </a:t>
            </a:r>
          </a:p>
          <a:p>
            <a:pPr algn="ctr">
              <a:defRPr/>
            </a:pPr>
            <a:endParaRPr lang="fr-FR" sz="700" dirty="0">
              <a:latin typeface="Lucida Sans" pitchFamily="34" charset="0"/>
            </a:endParaRPr>
          </a:p>
          <a:p>
            <a:pPr algn="ctr">
              <a:defRPr/>
            </a:pPr>
            <a:r>
              <a:rPr lang="fr-FR" sz="700" dirty="0">
                <a:latin typeface="Lucida Sans" pitchFamily="34" charset="0"/>
              </a:rPr>
              <a:t>V. Tarantini</a:t>
            </a:r>
          </a:p>
          <a:p>
            <a:pPr algn="ctr">
              <a:defRPr/>
            </a:pPr>
            <a:endParaRPr lang="fr-FR" sz="700" dirty="0">
              <a:latin typeface="Lucida Sans" pitchFamily="34" charset="0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3754667" y="3098101"/>
            <a:ext cx="1092969" cy="559709"/>
          </a:xfrm>
          <a:prstGeom prst="roundRect">
            <a:avLst/>
          </a:prstGeom>
          <a:ln>
            <a:solidFill>
              <a:srgbClr val="CC912A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fr-FR" sz="700" b="1" dirty="0">
                <a:latin typeface="Lucida Sans" pitchFamily="34" charset="0"/>
              </a:rPr>
              <a:t>Ingénieure projets</a:t>
            </a:r>
          </a:p>
          <a:p>
            <a:pPr>
              <a:defRPr/>
            </a:pPr>
            <a:endParaRPr lang="fr-FR" sz="700" dirty="0">
              <a:latin typeface="Lucida Sans" pitchFamily="34" charset="0"/>
            </a:endParaRPr>
          </a:p>
          <a:p>
            <a:pPr algn="ctr">
              <a:defRPr/>
            </a:pPr>
            <a:r>
              <a:rPr lang="fr-FR" sz="700" dirty="0">
                <a:latin typeface="Lucida Sans" pitchFamily="34" charset="0"/>
              </a:rPr>
              <a:t>E. Mengue</a:t>
            </a:r>
          </a:p>
        </p:txBody>
      </p:sp>
      <p:sp>
        <p:nvSpPr>
          <p:cNvPr id="16" name="Rectangle à coins arrondis 15"/>
          <p:cNvSpPr/>
          <p:nvPr/>
        </p:nvSpPr>
        <p:spPr>
          <a:xfrm>
            <a:off x="6939761" y="2398896"/>
            <a:ext cx="1353847" cy="53439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fr-FR" sz="700" b="1" dirty="0">
                <a:latin typeface="Lucida Sans" pitchFamily="34" charset="0"/>
              </a:rPr>
              <a:t>Responsable du pôle Fi.</a:t>
            </a:r>
          </a:p>
          <a:p>
            <a:pPr algn="ctr"/>
            <a:endParaRPr lang="fr-FR" sz="700" dirty="0">
              <a:latin typeface="Lucida Sans" pitchFamily="34" charset="0"/>
            </a:endParaRPr>
          </a:p>
          <a:p>
            <a:pPr algn="ctr"/>
            <a:r>
              <a:rPr lang="fr-FR" sz="700" dirty="0">
                <a:latin typeface="Lucida Sans" pitchFamily="34" charset="0"/>
              </a:rPr>
              <a:t>N…….</a:t>
            </a:r>
          </a:p>
        </p:txBody>
      </p:sp>
      <p:sp>
        <p:nvSpPr>
          <p:cNvPr id="18" name="ZoneTexte 114"/>
          <p:cNvSpPr txBox="1">
            <a:spLocks noChangeArrowheads="1"/>
          </p:cNvSpPr>
          <p:nvPr/>
        </p:nvSpPr>
        <p:spPr bwMode="auto">
          <a:xfrm>
            <a:off x="550277" y="5927851"/>
            <a:ext cx="168646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1050" b="1" i="1" dirty="0">
                <a:latin typeface="Calibri" pitchFamily="34" charset="0"/>
              </a:rPr>
              <a:t>Pôle structuration et </a:t>
            </a:r>
          </a:p>
          <a:p>
            <a:pPr algn="ctr"/>
            <a:r>
              <a:rPr lang="fr-FR" sz="1050" b="1" i="1" dirty="0">
                <a:latin typeface="Calibri" pitchFamily="34" charset="0"/>
              </a:rPr>
              <a:t>stratégie scientifique</a:t>
            </a:r>
          </a:p>
        </p:txBody>
      </p:sp>
      <p:sp>
        <p:nvSpPr>
          <p:cNvPr id="19" name="ZoneTexte 116"/>
          <p:cNvSpPr txBox="1">
            <a:spLocks noChangeArrowheads="1"/>
          </p:cNvSpPr>
          <p:nvPr/>
        </p:nvSpPr>
        <p:spPr bwMode="auto">
          <a:xfrm>
            <a:off x="3332630" y="6101961"/>
            <a:ext cx="1843665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 algn="ctr"/>
            <a:r>
              <a:rPr lang="fr-FR" sz="1050" b="1" i="1" dirty="0">
                <a:latin typeface="Calibri" pitchFamily="34" charset="0"/>
              </a:rPr>
              <a:t>Pôle ingénierie de projets</a:t>
            </a:r>
          </a:p>
        </p:txBody>
      </p:sp>
      <p:pic>
        <p:nvPicPr>
          <p:cNvPr id="20" name="Image 88" descr="UPEC_rvb_1278342732538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22992" y="67969"/>
            <a:ext cx="1258887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Rectangle à coins arrondis 20"/>
          <p:cNvSpPr/>
          <p:nvPr/>
        </p:nvSpPr>
        <p:spPr>
          <a:xfrm>
            <a:off x="378781" y="507487"/>
            <a:ext cx="1675175" cy="577546"/>
          </a:xfrm>
          <a:prstGeom prst="round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700" b="1" dirty="0">
                <a:solidFill>
                  <a:schemeClr val="tx1"/>
                </a:solidFill>
                <a:latin typeface="Lucida Sans" pitchFamily="34" charset="0"/>
              </a:rPr>
              <a:t>Vice-présidente de la recherche et de la commission recherche</a:t>
            </a:r>
          </a:p>
          <a:p>
            <a:pPr algn="ctr">
              <a:defRPr/>
            </a:pPr>
            <a:endParaRPr lang="fr-FR" sz="700" dirty="0">
              <a:solidFill>
                <a:schemeClr val="tx1"/>
              </a:solidFill>
              <a:latin typeface="Lucida Sans" pitchFamily="34" charset="0"/>
            </a:endParaRPr>
          </a:p>
          <a:p>
            <a:pPr algn="ctr">
              <a:defRPr/>
            </a:pPr>
            <a:r>
              <a:rPr lang="fr-FR" sz="700" dirty="0">
                <a:solidFill>
                  <a:schemeClr val="tx1"/>
                </a:solidFill>
                <a:latin typeface="Lucida Sans" pitchFamily="34" charset="0"/>
              </a:rPr>
              <a:t>F. Allard-Poesi</a:t>
            </a:r>
          </a:p>
        </p:txBody>
      </p:sp>
      <p:sp>
        <p:nvSpPr>
          <p:cNvPr id="25" name="Rectangle à coins arrondis 24"/>
          <p:cNvSpPr/>
          <p:nvPr/>
        </p:nvSpPr>
        <p:spPr>
          <a:xfrm>
            <a:off x="6754162" y="3194287"/>
            <a:ext cx="862522" cy="599753"/>
          </a:xfrm>
          <a:prstGeom prst="roundRect">
            <a:avLst/>
          </a:prstGeom>
          <a:ln>
            <a:solidFill>
              <a:srgbClr val="CC912A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fr-FR" sz="700" b="1" dirty="0">
                <a:solidFill>
                  <a:schemeClr val="tx1"/>
                </a:solidFill>
                <a:latin typeface="Lucida Sans"/>
              </a:rPr>
              <a:t>Gestionnaire financier</a:t>
            </a:r>
          </a:p>
          <a:p>
            <a:pPr algn="ctr"/>
            <a:endParaRPr lang="fr-FR" sz="700" dirty="0">
              <a:solidFill>
                <a:schemeClr val="tx1"/>
              </a:solidFill>
              <a:latin typeface="Lucida Sans"/>
            </a:endParaRPr>
          </a:p>
          <a:p>
            <a:pPr algn="ctr"/>
            <a:r>
              <a:rPr lang="fr-FR" sz="700" dirty="0">
                <a:solidFill>
                  <a:schemeClr val="tx1"/>
                </a:solidFill>
                <a:latin typeface="Lucida Sans"/>
              </a:rPr>
              <a:t>J G. Liga</a:t>
            </a:r>
          </a:p>
        </p:txBody>
      </p:sp>
      <p:sp>
        <p:nvSpPr>
          <p:cNvPr id="26" name="Rectangle à coins arrondis 25"/>
          <p:cNvSpPr/>
          <p:nvPr/>
        </p:nvSpPr>
        <p:spPr>
          <a:xfrm>
            <a:off x="2447380" y="3087380"/>
            <a:ext cx="1092969" cy="558623"/>
          </a:xfrm>
          <a:prstGeom prst="roundRect">
            <a:avLst/>
          </a:prstGeom>
          <a:ln>
            <a:solidFill>
              <a:srgbClr val="CC912A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700" b="1" dirty="0">
                <a:latin typeface="Lucida Sans" pitchFamily="34" charset="0"/>
              </a:rPr>
              <a:t>Ingénieure projets</a:t>
            </a:r>
          </a:p>
          <a:p>
            <a:pPr algn="ctr">
              <a:defRPr/>
            </a:pPr>
            <a:endParaRPr lang="fr-FR" sz="700" b="1" dirty="0">
              <a:latin typeface="Lucida Sans" pitchFamily="34" charset="0"/>
            </a:endParaRPr>
          </a:p>
          <a:p>
            <a:pPr algn="ctr">
              <a:defRPr/>
            </a:pPr>
            <a:r>
              <a:rPr lang="fr-FR" sz="700" b="1" dirty="0">
                <a:latin typeface="Lucida Sans"/>
              </a:rPr>
              <a:t> </a:t>
            </a:r>
            <a:r>
              <a:rPr lang="fr-FR" sz="700" dirty="0">
                <a:latin typeface="Lucida Sans"/>
              </a:rPr>
              <a:t>S. Vignaud-Lelièvre</a:t>
            </a:r>
          </a:p>
        </p:txBody>
      </p:sp>
      <p:sp>
        <p:nvSpPr>
          <p:cNvPr id="27" name="Rectangle à coins arrondis 26"/>
          <p:cNvSpPr/>
          <p:nvPr/>
        </p:nvSpPr>
        <p:spPr>
          <a:xfrm>
            <a:off x="6579912" y="1401426"/>
            <a:ext cx="1326958" cy="347165"/>
          </a:xfrm>
          <a:prstGeom prst="roundRect">
            <a:avLst/>
          </a:prstGeom>
          <a:ln>
            <a:solidFill>
              <a:srgbClr val="F6AB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fr-FR" sz="700" b="1" dirty="0">
              <a:latin typeface="Lucida Sans" pitchFamily="34" charset="0"/>
            </a:endParaRPr>
          </a:p>
          <a:p>
            <a:pPr algn="ctr">
              <a:defRPr/>
            </a:pPr>
            <a:r>
              <a:rPr lang="fr-FR" sz="700" b="1" dirty="0">
                <a:latin typeface="Lucida Sans" pitchFamily="34" charset="0"/>
              </a:rPr>
              <a:t>Chargée d’aide au pilotage</a:t>
            </a:r>
          </a:p>
          <a:p>
            <a:pPr algn="ctr">
              <a:defRPr/>
            </a:pPr>
            <a:r>
              <a:rPr lang="fr-FR" sz="700" dirty="0">
                <a:solidFill>
                  <a:schemeClr val="tx1"/>
                </a:solidFill>
                <a:latin typeface="Lucida Sans" pitchFamily="34" charset="0"/>
              </a:rPr>
              <a:t>O. Desfeux</a:t>
            </a:r>
          </a:p>
          <a:p>
            <a:pPr algn="ctr">
              <a:defRPr/>
            </a:pPr>
            <a:endParaRPr lang="fr-FR" sz="700" b="1" dirty="0">
              <a:latin typeface="Lucida Sans" pitchFamily="34" charset="0"/>
            </a:endParaRPr>
          </a:p>
        </p:txBody>
      </p:sp>
      <p:sp>
        <p:nvSpPr>
          <p:cNvPr id="30" name="Rectangle à coins arrondis 29"/>
          <p:cNvSpPr/>
          <p:nvPr/>
        </p:nvSpPr>
        <p:spPr>
          <a:xfrm>
            <a:off x="3742549" y="3766252"/>
            <a:ext cx="1069795" cy="559709"/>
          </a:xfrm>
          <a:prstGeom prst="roundRect">
            <a:avLst/>
          </a:prstGeom>
          <a:ln>
            <a:solidFill>
              <a:srgbClr val="CC912A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700" b="1" dirty="0">
                <a:solidFill>
                  <a:schemeClr val="tx1"/>
                </a:solidFill>
                <a:latin typeface="Lucida Sans" pitchFamily="34" charset="0"/>
              </a:rPr>
              <a:t>Ingénieur projets </a:t>
            </a:r>
          </a:p>
          <a:p>
            <a:pPr>
              <a:defRPr/>
            </a:pPr>
            <a:endParaRPr lang="fr-FR" sz="700" dirty="0">
              <a:solidFill>
                <a:schemeClr val="tx1"/>
              </a:solidFill>
              <a:latin typeface="Lucida Sans" pitchFamily="34" charset="0"/>
            </a:endParaRPr>
          </a:p>
          <a:p>
            <a:pPr algn="ctr">
              <a:defRPr/>
            </a:pPr>
            <a:r>
              <a:rPr lang="fr-FR" sz="700" dirty="0">
                <a:solidFill>
                  <a:schemeClr val="tx1"/>
                </a:solidFill>
                <a:latin typeface="Lucida Sans" pitchFamily="34" charset="0"/>
              </a:rPr>
              <a:t>J. Chabassière</a:t>
            </a:r>
          </a:p>
        </p:txBody>
      </p:sp>
      <p:cxnSp>
        <p:nvCxnSpPr>
          <p:cNvPr id="32" name="Connecteur droit 31"/>
          <p:cNvCxnSpPr>
            <a:cxnSpLocks/>
          </p:cNvCxnSpPr>
          <p:nvPr/>
        </p:nvCxnSpPr>
        <p:spPr bwMode="auto">
          <a:xfrm>
            <a:off x="2053956" y="762481"/>
            <a:ext cx="2567422" cy="7754"/>
          </a:xfrm>
          <a:prstGeom prst="line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4" name="Rectangle à coins arrondis 33"/>
          <p:cNvSpPr/>
          <p:nvPr/>
        </p:nvSpPr>
        <p:spPr>
          <a:xfrm>
            <a:off x="6035623" y="694955"/>
            <a:ext cx="1717675" cy="504825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700" b="1" dirty="0">
                <a:latin typeface="Lucida Sans" pitchFamily="34" charset="0"/>
              </a:rPr>
              <a:t>Directrice générale des services</a:t>
            </a:r>
          </a:p>
          <a:p>
            <a:pPr algn="ctr">
              <a:defRPr/>
            </a:pPr>
            <a:endParaRPr lang="fr-FR" sz="700" dirty="0">
              <a:latin typeface="Lucida Sans" pitchFamily="34" charset="0"/>
            </a:endParaRPr>
          </a:p>
          <a:p>
            <a:pPr algn="ctr">
              <a:defRPr/>
            </a:pPr>
            <a:r>
              <a:rPr lang="fr-FR" sz="700" dirty="0">
                <a:latin typeface="Lucida Sans" pitchFamily="34" charset="0"/>
              </a:rPr>
              <a:t>M. Garapon</a:t>
            </a:r>
          </a:p>
        </p:txBody>
      </p:sp>
      <p:sp>
        <p:nvSpPr>
          <p:cNvPr id="36" name="Rectangle à coins arrondis 35"/>
          <p:cNvSpPr/>
          <p:nvPr/>
        </p:nvSpPr>
        <p:spPr>
          <a:xfrm>
            <a:off x="7752633" y="3903566"/>
            <a:ext cx="828816" cy="566307"/>
          </a:xfrm>
          <a:prstGeom prst="roundRect">
            <a:avLst/>
          </a:prstGeom>
          <a:ln>
            <a:solidFill>
              <a:srgbClr val="CC912A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fr-FR" sz="700" b="1" dirty="0">
              <a:solidFill>
                <a:schemeClr val="tx1"/>
              </a:solidFill>
              <a:latin typeface="Lucida Sans" pitchFamily="34" charset="0"/>
            </a:endParaRPr>
          </a:p>
          <a:p>
            <a:pPr>
              <a:defRPr/>
            </a:pPr>
            <a:r>
              <a:rPr lang="fr-FR" sz="700" b="1" dirty="0">
                <a:solidFill>
                  <a:schemeClr val="tx1"/>
                </a:solidFill>
                <a:latin typeface="Lucida Sans" pitchFamily="34" charset="0"/>
              </a:rPr>
              <a:t>Gestionnaire financier</a:t>
            </a:r>
          </a:p>
          <a:p>
            <a:pPr algn="ctr">
              <a:defRPr/>
            </a:pPr>
            <a:endParaRPr lang="fr-FR" sz="700" dirty="0">
              <a:solidFill>
                <a:schemeClr val="tx1"/>
              </a:solidFill>
              <a:latin typeface="Lucida Sans"/>
            </a:endParaRPr>
          </a:p>
          <a:p>
            <a:pPr algn="ctr">
              <a:defRPr/>
            </a:pPr>
            <a:r>
              <a:rPr lang="fr-FR" sz="700" dirty="0">
                <a:solidFill>
                  <a:schemeClr val="tx1"/>
                </a:solidFill>
                <a:latin typeface="Lucida Sans"/>
              </a:rPr>
              <a:t>N………….</a:t>
            </a:r>
            <a:endParaRPr lang="fr-FR" sz="700" dirty="0">
              <a:solidFill>
                <a:schemeClr val="tx1"/>
              </a:solidFill>
              <a:latin typeface="Lucida Sans" pitchFamily="34" charset="0"/>
            </a:endParaRPr>
          </a:p>
          <a:p>
            <a:pPr algn="ctr">
              <a:defRPr/>
            </a:pPr>
            <a:endParaRPr lang="fr-FR" sz="700" dirty="0">
              <a:latin typeface="Lucida Sans" pitchFamily="34" charset="0"/>
            </a:endParaRPr>
          </a:p>
        </p:txBody>
      </p:sp>
      <p:sp>
        <p:nvSpPr>
          <p:cNvPr id="37" name="Rectangle à coins arrondis 36"/>
          <p:cNvSpPr/>
          <p:nvPr/>
        </p:nvSpPr>
        <p:spPr>
          <a:xfrm>
            <a:off x="9040970" y="3266371"/>
            <a:ext cx="818037" cy="689874"/>
          </a:xfrm>
          <a:prstGeom prst="roundRect">
            <a:avLst/>
          </a:prstGeom>
          <a:ln>
            <a:solidFill>
              <a:srgbClr val="CC912A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700" b="1" dirty="0">
                <a:latin typeface="Lucida Sans" pitchFamily="34" charset="0"/>
              </a:rPr>
              <a:t>Chargé de partenariat  et valorisation</a:t>
            </a:r>
          </a:p>
          <a:p>
            <a:pPr algn="ctr">
              <a:defRPr/>
            </a:pPr>
            <a:r>
              <a:rPr lang="fr-FR" sz="700" dirty="0">
                <a:solidFill>
                  <a:schemeClr val="tx1"/>
                </a:solidFill>
                <a:latin typeface="Lucida Sans" pitchFamily="34" charset="0"/>
              </a:rPr>
              <a:t>N ………</a:t>
            </a:r>
          </a:p>
        </p:txBody>
      </p:sp>
      <p:sp>
        <p:nvSpPr>
          <p:cNvPr id="38" name="ZoneTexte 116"/>
          <p:cNvSpPr txBox="1">
            <a:spLocks noChangeArrowheads="1"/>
          </p:cNvSpPr>
          <p:nvPr/>
        </p:nvSpPr>
        <p:spPr bwMode="auto">
          <a:xfrm>
            <a:off x="6699719" y="6100650"/>
            <a:ext cx="1869302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1050" b="1" i="1" dirty="0">
                <a:latin typeface="Calibri" pitchFamily="34" charset="0"/>
              </a:rPr>
              <a:t>Pôle financier </a:t>
            </a:r>
          </a:p>
        </p:txBody>
      </p:sp>
      <p:sp>
        <p:nvSpPr>
          <p:cNvPr id="39" name="Rectangle à coins arrondis 38"/>
          <p:cNvSpPr/>
          <p:nvPr/>
        </p:nvSpPr>
        <p:spPr>
          <a:xfrm>
            <a:off x="857570" y="3051473"/>
            <a:ext cx="1071874" cy="589907"/>
          </a:xfrm>
          <a:prstGeom prst="roundRect">
            <a:avLst/>
          </a:prstGeom>
          <a:ln>
            <a:solidFill>
              <a:srgbClr val="F6AB6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700" b="1" dirty="0">
                <a:latin typeface="Lucida Sans" pitchFamily="34" charset="0"/>
              </a:rPr>
              <a:t>Assistante  DRV/P3S </a:t>
            </a:r>
          </a:p>
          <a:p>
            <a:pPr algn="ctr">
              <a:defRPr/>
            </a:pPr>
            <a:endParaRPr lang="fr-FR" sz="700" dirty="0">
              <a:latin typeface="Lucida Sans" pitchFamily="34" charset="0"/>
            </a:endParaRPr>
          </a:p>
          <a:p>
            <a:pPr algn="ctr">
              <a:defRPr/>
            </a:pPr>
            <a:r>
              <a:rPr lang="fr-FR" sz="700" dirty="0">
                <a:latin typeface="Lucida Sans" pitchFamily="34" charset="0"/>
              </a:rPr>
              <a:t>L. Porlon  </a:t>
            </a:r>
          </a:p>
        </p:txBody>
      </p:sp>
      <p:sp>
        <p:nvSpPr>
          <p:cNvPr id="54" name="Titre 53"/>
          <p:cNvSpPr>
            <a:spLocks noGrp="1"/>
          </p:cNvSpPr>
          <p:nvPr>
            <p:ph type="title"/>
          </p:nvPr>
        </p:nvSpPr>
        <p:spPr>
          <a:xfrm>
            <a:off x="552419" y="97248"/>
            <a:ext cx="9880491" cy="494630"/>
          </a:xfrm>
        </p:spPr>
        <p:txBody>
          <a:bodyPr anchor="t">
            <a:normAutofit/>
          </a:bodyPr>
          <a:lstStyle/>
          <a:p>
            <a:pPr algn="ctr"/>
            <a:r>
              <a:rPr lang="fr-FR" sz="2400" b="1" dirty="0"/>
              <a:t>Organigramme 2024 - Direction de la Recherche et de la Valorisation</a:t>
            </a:r>
          </a:p>
        </p:txBody>
      </p:sp>
      <p:sp>
        <p:nvSpPr>
          <p:cNvPr id="71" name="Rectangle à coins arrondis 70"/>
          <p:cNvSpPr/>
          <p:nvPr/>
        </p:nvSpPr>
        <p:spPr>
          <a:xfrm>
            <a:off x="2435943" y="3756090"/>
            <a:ext cx="1080940" cy="558622"/>
          </a:xfrm>
          <a:prstGeom prst="roundRect">
            <a:avLst/>
          </a:prstGeom>
          <a:ln>
            <a:solidFill>
              <a:srgbClr val="CC912A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700" b="1" dirty="0">
                <a:solidFill>
                  <a:schemeClr val="tx1"/>
                </a:solidFill>
                <a:latin typeface="Lucida Sans" pitchFamily="34" charset="0"/>
              </a:rPr>
              <a:t>Ingénieur projets </a:t>
            </a:r>
          </a:p>
          <a:p>
            <a:pPr>
              <a:defRPr/>
            </a:pPr>
            <a:endParaRPr lang="fr-FR" sz="700" dirty="0">
              <a:solidFill>
                <a:schemeClr val="tx1"/>
              </a:solidFill>
              <a:latin typeface="Lucida Sans" pitchFamily="34" charset="0"/>
            </a:endParaRPr>
          </a:p>
          <a:p>
            <a:pPr algn="ctr">
              <a:defRPr/>
            </a:pPr>
            <a:r>
              <a:rPr lang="fr-FR" sz="700" dirty="0">
                <a:solidFill>
                  <a:schemeClr val="tx1"/>
                </a:solidFill>
                <a:latin typeface="Lucida Sans" pitchFamily="34" charset="0"/>
              </a:rPr>
              <a:t>H. Kebbiche</a:t>
            </a:r>
          </a:p>
        </p:txBody>
      </p:sp>
      <p:sp>
        <p:nvSpPr>
          <p:cNvPr id="74" name="Rectangle à coins arrondis 73"/>
          <p:cNvSpPr/>
          <p:nvPr/>
        </p:nvSpPr>
        <p:spPr>
          <a:xfrm>
            <a:off x="3141499" y="5321311"/>
            <a:ext cx="1079546" cy="621062"/>
          </a:xfrm>
          <a:prstGeom prst="roundRect">
            <a:avLst/>
          </a:prstGeom>
          <a:ln>
            <a:solidFill>
              <a:srgbClr val="CC912A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700" b="1" dirty="0">
                <a:solidFill>
                  <a:schemeClr val="tx1"/>
                </a:solidFill>
                <a:latin typeface="Lucida Sans"/>
              </a:rPr>
              <a:t>Assistante au montage de projets</a:t>
            </a:r>
          </a:p>
          <a:p>
            <a:pPr algn="ctr">
              <a:defRPr/>
            </a:pPr>
            <a:r>
              <a:rPr lang="fr-FR" sz="700" b="1" dirty="0">
                <a:solidFill>
                  <a:schemeClr val="tx1"/>
                </a:solidFill>
                <a:latin typeface="Lucida Sans"/>
              </a:rPr>
              <a:t>Référente RH</a:t>
            </a:r>
            <a:endParaRPr lang="fr-FR" sz="700" dirty="0">
              <a:solidFill>
                <a:schemeClr val="tx1"/>
              </a:solidFill>
              <a:latin typeface="Lucida Sans" pitchFamily="34" charset="0"/>
            </a:endParaRPr>
          </a:p>
          <a:p>
            <a:pPr algn="ctr">
              <a:defRPr/>
            </a:pPr>
            <a:r>
              <a:rPr lang="fr-FR" sz="700" dirty="0">
                <a:solidFill>
                  <a:schemeClr val="tx1"/>
                </a:solidFill>
                <a:latin typeface="Lucida Sans" pitchFamily="34" charset="0"/>
              </a:rPr>
              <a:t>C. </a:t>
            </a:r>
            <a:r>
              <a:rPr lang="fr-FR" sz="700" dirty="0" err="1">
                <a:solidFill>
                  <a:schemeClr val="tx1"/>
                </a:solidFill>
                <a:latin typeface="Lucida Sans" pitchFamily="34" charset="0"/>
              </a:rPr>
              <a:t>Ombolo</a:t>
            </a:r>
            <a:endParaRPr lang="fr-FR" sz="700" dirty="0">
              <a:solidFill>
                <a:schemeClr val="tx1"/>
              </a:solidFill>
              <a:latin typeface="Lucida Sans" pitchFamily="34" charset="0"/>
            </a:endParaRPr>
          </a:p>
        </p:txBody>
      </p:sp>
      <p:sp>
        <p:nvSpPr>
          <p:cNvPr id="80" name="ZoneTexte 116"/>
          <p:cNvSpPr txBox="1">
            <a:spLocks noChangeArrowheads="1"/>
          </p:cNvSpPr>
          <p:nvPr/>
        </p:nvSpPr>
        <p:spPr bwMode="auto">
          <a:xfrm>
            <a:off x="9661579" y="6087416"/>
            <a:ext cx="1819565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1050" b="1" i="1" dirty="0">
                <a:latin typeface="Calibri" pitchFamily="34" charset="0"/>
              </a:rPr>
              <a:t>Pôle transfert et innovation</a:t>
            </a:r>
          </a:p>
        </p:txBody>
      </p:sp>
      <p:sp>
        <p:nvSpPr>
          <p:cNvPr id="81" name="Rectangle à coins arrondis 80"/>
          <p:cNvSpPr/>
          <p:nvPr/>
        </p:nvSpPr>
        <p:spPr>
          <a:xfrm>
            <a:off x="9962314" y="2399207"/>
            <a:ext cx="1353847" cy="48665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fr-FR" sz="700" b="1" dirty="0">
                <a:latin typeface="Lucida Sans" pitchFamily="34" charset="0"/>
              </a:rPr>
              <a:t>Responsable du pôle</a:t>
            </a:r>
          </a:p>
          <a:p>
            <a:pPr algn="ctr"/>
            <a:endParaRPr lang="fr-FR" sz="700" b="1" dirty="0">
              <a:latin typeface="Lucida Sans" pitchFamily="34" charset="0"/>
            </a:endParaRPr>
          </a:p>
          <a:p>
            <a:pPr algn="ctr"/>
            <a:r>
              <a:rPr lang="fr-FR" sz="700" dirty="0">
                <a:latin typeface="Lucida Sans" pitchFamily="34" charset="0"/>
              </a:rPr>
              <a:t>S. Bouden</a:t>
            </a:r>
          </a:p>
        </p:txBody>
      </p:sp>
      <p:sp>
        <p:nvSpPr>
          <p:cNvPr id="17" name="Rectangle à coins arrondis 16"/>
          <p:cNvSpPr/>
          <p:nvPr/>
        </p:nvSpPr>
        <p:spPr>
          <a:xfrm>
            <a:off x="3164664" y="2397583"/>
            <a:ext cx="1812033" cy="49379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fr-FR" sz="700" b="1" dirty="0">
                <a:latin typeface="Lucida Sans" pitchFamily="34" charset="0"/>
              </a:rPr>
              <a:t>Directrice adjointe, </a:t>
            </a:r>
          </a:p>
          <a:p>
            <a:pPr algn="ctr"/>
            <a:r>
              <a:rPr lang="fr-FR" sz="700" b="1" dirty="0">
                <a:latin typeface="Lucida Sans" pitchFamily="34" charset="0"/>
              </a:rPr>
              <a:t>Responsable du pôle </a:t>
            </a:r>
            <a:br>
              <a:rPr lang="fr-FR" sz="700" b="1" dirty="0">
                <a:latin typeface="Lucida Sans" pitchFamily="34" charset="0"/>
              </a:rPr>
            </a:br>
            <a:endParaRPr lang="fr-FR" sz="700" b="1" dirty="0">
              <a:latin typeface="Lucida Sans" pitchFamily="34" charset="0"/>
            </a:endParaRPr>
          </a:p>
          <a:p>
            <a:pPr algn="ctr"/>
            <a:r>
              <a:rPr lang="fr-FR" sz="700" dirty="0">
                <a:latin typeface="Lucida Sans" pitchFamily="34" charset="0"/>
              </a:rPr>
              <a:t>B. Domaszewska-Avvisati</a:t>
            </a:r>
          </a:p>
        </p:txBody>
      </p:sp>
      <p:sp>
        <p:nvSpPr>
          <p:cNvPr id="55" name="Rectangle à coins arrondis 54"/>
          <p:cNvSpPr/>
          <p:nvPr/>
        </p:nvSpPr>
        <p:spPr>
          <a:xfrm>
            <a:off x="838200" y="5173783"/>
            <a:ext cx="1091244" cy="64851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700" b="1" dirty="0">
                <a:latin typeface="Lucida Sans" pitchFamily="34" charset="0"/>
              </a:rPr>
              <a:t>Coordinateur des doctorats</a:t>
            </a:r>
          </a:p>
          <a:p>
            <a:pPr algn="ctr">
              <a:defRPr/>
            </a:pPr>
            <a:endParaRPr lang="fr-FR" sz="700" dirty="0">
              <a:latin typeface="Lucida Sans" pitchFamily="34" charset="0"/>
            </a:endParaRPr>
          </a:p>
          <a:p>
            <a:pPr algn="ctr">
              <a:defRPr/>
            </a:pPr>
            <a:r>
              <a:rPr lang="fr-FR" sz="700" dirty="0">
                <a:latin typeface="Lucida Sans" pitchFamily="34" charset="0"/>
              </a:rPr>
              <a:t>K. Tsolenyanu</a:t>
            </a:r>
          </a:p>
        </p:txBody>
      </p:sp>
      <p:sp>
        <p:nvSpPr>
          <p:cNvPr id="69" name="Rectangle à coins arrondis 68"/>
          <p:cNvSpPr/>
          <p:nvPr/>
        </p:nvSpPr>
        <p:spPr>
          <a:xfrm>
            <a:off x="205982" y="1622050"/>
            <a:ext cx="1010386" cy="530733"/>
          </a:xfrm>
          <a:prstGeom prst="round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700" b="1" dirty="0">
                <a:solidFill>
                  <a:schemeClr val="tx1"/>
                </a:solidFill>
                <a:latin typeface="Lucida Sans" pitchFamily="34" charset="0"/>
              </a:rPr>
              <a:t>Vice-présidente Politique doctorale</a:t>
            </a:r>
          </a:p>
          <a:p>
            <a:pPr algn="ctr">
              <a:defRPr/>
            </a:pPr>
            <a:r>
              <a:rPr lang="fr-FR" sz="700" dirty="0">
                <a:solidFill>
                  <a:schemeClr val="tx1"/>
                </a:solidFill>
                <a:latin typeface="Lucida Sans" pitchFamily="34" charset="0"/>
              </a:rPr>
              <a:t>L. Mokdad</a:t>
            </a:r>
          </a:p>
        </p:txBody>
      </p:sp>
      <p:cxnSp>
        <p:nvCxnSpPr>
          <p:cNvPr id="70" name="Connecteur droit 69"/>
          <p:cNvCxnSpPr>
            <a:cxnSpLocks/>
          </p:cNvCxnSpPr>
          <p:nvPr/>
        </p:nvCxnSpPr>
        <p:spPr bwMode="auto">
          <a:xfrm>
            <a:off x="4615311" y="762481"/>
            <a:ext cx="0" cy="482769"/>
          </a:xfrm>
          <a:prstGeom prst="line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75" name="Connecteur droit 74"/>
          <p:cNvCxnSpPr>
            <a:cxnSpLocks/>
          </p:cNvCxnSpPr>
          <p:nvPr/>
        </p:nvCxnSpPr>
        <p:spPr bwMode="auto">
          <a:xfrm>
            <a:off x="318685" y="5583908"/>
            <a:ext cx="509533" cy="13990"/>
          </a:xfrm>
          <a:prstGeom prst="line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9" name="Rectangle à coins arrondis 58"/>
          <p:cNvSpPr/>
          <p:nvPr/>
        </p:nvSpPr>
        <p:spPr>
          <a:xfrm>
            <a:off x="857570" y="4522420"/>
            <a:ext cx="1071874" cy="51904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700" b="1" dirty="0">
                <a:latin typeface="Lucida Sans" pitchFamily="34" charset="0"/>
              </a:rPr>
              <a:t>Gestionnaire scolarité doctorat</a:t>
            </a:r>
          </a:p>
          <a:p>
            <a:pPr algn="ctr">
              <a:defRPr/>
            </a:pPr>
            <a:endParaRPr lang="fr-FR" sz="700" dirty="0">
              <a:latin typeface="Lucida Sans" pitchFamily="34" charset="0"/>
            </a:endParaRPr>
          </a:p>
          <a:p>
            <a:pPr algn="ctr">
              <a:defRPr/>
            </a:pPr>
            <a:r>
              <a:rPr lang="fr-FR" sz="700" dirty="0">
                <a:latin typeface="Lucida Sans" pitchFamily="34" charset="0"/>
              </a:rPr>
              <a:t>M. Karamoko</a:t>
            </a:r>
          </a:p>
        </p:txBody>
      </p:sp>
      <p:sp>
        <p:nvSpPr>
          <p:cNvPr id="66" name="Rectangle à coins arrondis 65"/>
          <p:cNvSpPr/>
          <p:nvPr/>
        </p:nvSpPr>
        <p:spPr>
          <a:xfrm>
            <a:off x="9037268" y="4076477"/>
            <a:ext cx="847308" cy="689494"/>
          </a:xfrm>
          <a:prstGeom prst="roundRect">
            <a:avLst/>
          </a:prstGeom>
          <a:ln>
            <a:solidFill>
              <a:srgbClr val="CC912A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700" b="1" dirty="0">
                <a:latin typeface="Lucida Sans" pitchFamily="34" charset="0"/>
              </a:rPr>
              <a:t>Chargé de partenariat et valorisation</a:t>
            </a:r>
          </a:p>
          <a:p>
            <a:pPr algn="ctr">
              <a:defRPr/>
            </a:pPr>
            <a:endParaRPr lang="fr-FR" sz="600" dirty="0">
              <a:solidFill>
                <a:schemeClr val="tx1"/>
              </a:solidFill>
              <a:latin typeface="Lucida Sans" pitchFamily="34" charset="0"/>
            </a:endParaRPr>
          </a:p>
          <a:p>
            <a:pPr algn="ctr">
              <a:defRPr/>
            </a:pPr>
            <a:r>
              <a:rPr lang="fr-FR" sz="700" dirty="0">
                <a:solidFill>
                  <a:schemeClr val="tx1"/>
                </a:solidFill>
                <a:latin typeface="Lucida Sans" pitchFamily="34" charset="0"/>
              </a:rPr>
              <a:t>Y. Gérard</a:t>
            </a:r>
          </a:p>
        </p:txBody>
      </p:sp>
      <p:sp>
        <p:nvSpPr>
          <p:cNvPr id="79" name="Rectangle à coins arrondis 78"/>
          <p:cNvSpPr/>
          <p:nvPr/>
        </p:nvSpPr>
        <p:spPr>
          <a:xfrm>
            <a:off x="2437755" y="4441814"/>
            <a:ext cx="1080940" cy="609415"/>
          </a:xfrm>
          <a:prstGeom prst="roundRect">
            <a:avLst/>
          </a:prstGeom>
          <a:solidFill>
            <a:schemeClr val="bg1"/>
          </a:solidFill>
          <a:ln>
            <a:solidFill>
              <a:srgbClr val="CC912A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fr-FR" sz="700" b="1">
                <a:solidFill>
                  <a:schemeClr val="tx1"/>
                </a:solidFill>
                <a:latin typeface="Lucida Sans"/>
              </a:rPr>
              <a:t>Chargée de justification</a:t>
            </a:r>
          </a:p>
          <a:p>
            <a:endParaRPr lang="fr-FR" sz="700">
              <a:solidFill>
                <a:schemeClr val="tx1"/>
              </a:solidFill>
              <a:latin typeface="Lucida Sans" pitchFamily="34" charset="0"/>
            </a:endParaRPr>
          </a:p>
          <a:p>
            <a:pPr algn="ctr"/>
            <a:r>
              <a:rPr lang="fr-FR" sz="700">
                <a:solidFill>
                  <a:schemeClr val="tx1"/>
                </a:solidFill>
                <a:latin typeface="Lucida Sans"/>
              </a:rPr>
              <a:t>R. Kamsu</a:t>
            </a:r>
            <a:endParaRPr lang="fr-FR" sz="700" dirty="0">
              <a:solidFill>
                <a:schemeClr val="tx1"/>
              </a:solidFill>
              <a:latin typeface="Lucida Sans"/>
            </a:endParaRPr>
          </a:p>
        </p:txBody>
      </p:sp>
      <p:sp>
        <p:nvSpPr>
          <p:cNvPr id="91" name="Rectangle à coins arrondis 26">
            <a:extLst>
              <a:ext uri="{FF2B5EF4-FFF2-40B4-BE49-F238E27FC236}">
                <a16:creationId xmlns:a16="http://schemas.microsoft.com/office/drawing/2014/main" id="{328FE0D7-A543-43E8-BABE-BA7961C8A62F}"/>
              </a:ext>
            </a:extLst>
          </p:cNvPr>
          <p:cNvSpPr/>
          <p:nvPr/>
        </p:nvSpPr>
        <p:spPr>
          <a:xfrm>
            <a:off x="2590805" y="1423706"/>
            <a:ext cx="1494866" cy="354290"/>
          </a:xfrm>
          <a:prstGeom prst="roundRect">
            <a:avLst/>
          </a:prstGeom>
          <a:ln>
            <a:solidFill>
              <a:srgbClr val="F6AB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fr-FR" sz="700" b="1" dirty="0">
              <a:latin typeface="Lucida Sans" pitchFamily="34" charset="0"/>
            </a:endParaRPr>
          </a:p>
          <a:p>
            <a:pPr algn="ctr">
              <a:defRPr/>
            </a:pPr>
            <a:r>
              <a:rPr lang="fr-FR" sz="700" b="1" dirty="0">
                <a:latin typeface="Lucida Sans" pitchFamily="34" charset="0"/>
              </a:rPr>
              <a:t>Chargé d’appui à la transformation</a:t>
            </a:r>
          </a:p>
          <a:p>
            <a:pPr algn="ctr">
              <a:defRPr/>
            </a:pPr>
            <a:r>
              <a:rPr lang="fr-FR" sz="700" dirty="0">
                <a:solidFill>
                  <a:schemeClr val="tx1"/>
                </a:solidFill>
                <a:latin typeface="Lucida Sans" pitchFamily="34" charset="0"/>
              </a:rPr>
              <a:t>S. Brighet</a:t>
            </a:r>
          </a:p>
          <a:p>
            <a:pPr algn="ctr">
              <a:defRPr/>
            </a:pPr>
            <a:endParaRPr lang="fr-FR" sz="700" b="1" dirty="0">
              <a:latin typeface="Lucida Sans" pitchFamily="34" charset="0"/>
            </a:endParaRPr>
          </a:p>
        </p:txBody>
      </p:sp>
      <p:sp>
        <p:nvSpPr>
          <p:cNvPr id="92" name="Rectangle à coins arrondis 58">
            <a:extLst>
              <a:ext uri="{FF2B5EF4-FFF2-40B4-BE49-F238E27FC236}">
                <a16:creationId xmlns:a16="http://schemas.microsoft.com/office/drawing/2014/main" id="{812C5546-311A-458A-9BF8-97C2140B5D1C}"/>
              </a:ext>
            </a:extLst>
          </p:cNvPr>
          <p:cNvSpPr/>
          <p:nvPr/>
        </p:nvSpPr>
        <p:spPr>
          <a:xfrm>
            <a:off x="847922" y="3783956"/>
            <a:ext cx="1092208" cy="63798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700" b="1" dirty="0">
                <a:latin typeface="Lucida Sans" pitchFamily="34" charset="0"/>
              </a:rPr>
              <a:t>Chargée d’appui à la commission recherche</a:t>
            </a:r>
          </a:p>
          <a:p>
            <a:pPr algn="ctr">
              <a:defRPr/>
            </a:pPr>
            <a:endParaRPr lang="fr-FR" sz="700" dirty="0">
              <a:latin typeface="Lucida Sans" pitchFamily="34" charset="0"/>
            </a:endParaRPr>
          </a:p>
          <a:p>
            <a:pPr algn="ctr">
              <a:defRPr/>
            </a:pPr>
            <a:r>
              <a:rPr lang="fr-FR" sz="700" dirty="0">
                <a:latin typeface="Lucida Sans" pitchFamily="34" charset="0"/>
              </a:rPr>
              <a:t>C. Brismontier</a:t>
            </a:r>
          </a:p>
        </p:txBody>
      </p:sp>
      <p:sp>
        <p:nvSpPr>
          <p:cNvPr id="108" name="Rectangle à coins arrondis 72">
            <a:extLst>
              <a:ext uri="{FF2B5EF4-FFF2-40B4-BE49-F238E27FC236}">
                <a16:creationId xmlns:a16="http://schemas.microsoft.com/office/drawing/2014/main" id="{07B67610-3C2E-44DB-BD75-FABE472D942C}"/>
              </a:ext>
            </a:extLst>
          </p:cNvPr>
          <p:cNvSpPr/>
          <p:nvPr/>
        </p:nvSpPr>
        <p:spPr>
          <a:xfrm>
            <a:off x="7705702" y="4567800"/>
            <a:ext cx="859349" cy="648765"/>
          </a:xfrm>
          <a:prstGeom prst="roundRect">
            <a:avLst/>
          </a:prstGeom>
          <a:solidFill>
            <a:schemeClr val="bg1"/>
          </a:solidFill>
          <a:ln>
            <a:solidFill>
              <a:srgbClr val="CC912A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fr-FR" sz="700" b="1" dirty="0">
                <a:solidFill>
                  <a:schemeClr val="tx1"/>
                </a:solidFill>
                <a:latin typeface="Lucida Sans"/>
              </a:rPr>
              <a:t>Chargé de recettes</a:t>
            </a:r>
          </a:p>
          <a:p>
            <a:endParaRPr lang="fr-FR" sz="700" dirty="0">
              <a:solidFill>
                <a:schemeClr val="tx1"/>
              </a:solidFill>
              <a:latin typeface="Lucida Sans" pitchFamily="34" charset="0"/>
            </a:endParaRPr>
          </a:p>
          <a:p>
            <a:pPr algn="ctr"/>
            <a:r>
              <a:rPr lang="fr-FR" sz="700" dirty="0">
                <a:solidFill>
                  <a:schemeClr val="tx1"/>
                </a:solidFill>
                <a:latin typeface="Lucida Sans"/>
              </a:rPr>
              <a:t>B. Notaro</a:t>
            </a:r>
          </a:p>
        </p:txBody>
      </p:sp>
      <p:sp>
        <p:nvSpPr>
          <p:cNvPr id="77" name="Rectangle à coins arrondis 6">
            <a:extLst>
              <a:ext uri="{FF2B5EF4-FFF2-40B4-BE49-F238E27FC236}">
                <a16:creationId xmlns:a16="http://schemas.microsoft.com/office/drawing/2014/main" id="{BE007664-0C5E-48DA-90C9-BF8377B57A84}"/>
              </a:ext>
            </a:extLst>
          </p:cNvPr>
          <p:cNvSpPr/>
          <p:nvPr/>
        </p:nvSpPr>
        <p:spPr>
          <a:xfrm>
            <a:off x="5047733" y="3141059"/>
            <a:ext cx="1274060" cy="268123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700"/>
          </a:p>
        </p:txBody>
      </p:sp>
      <p:sp>
        <p:nvSpPr>
          <p:cNvPr id="82" name="ZoneTexte 116">
            <a:extLst>
              <a:ext uri="{FF2B5EF4-FFF2-40B4-BE49-F238E27FC236}">
                <a16:creationId xmlns:a16="http://schemas.microsoft.com/office/drawing/2014/main" id="{50B78D9A-3134-43DC-BECE-01D46332E8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7154" y="3277282"/>
            <a:ext cx="1050529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1050" b="1" i="1" dirty="0">
                <a:latin typeface="Calibri" pitchFamily="34" charset="0"/>
              </a:rPr>
              <a:t>Cellule Europe</a:t>
            </a:r>
          </a:p>
        </p:txBody>
      </p:sp>
      <p:sp>
        <p:nvSpPr>
          <p:cNvPr id="83" name="Rectangle à coins arrondis 12">
            <a:extLst>
              <a:ext uri="{FF2B5EF4-FFF2-40B4-BE49-F238E27FC236}">
                <a16:creationId xmlns:a16="http://schemas.microsoft.com/office/drawing/2014/main" id="{53E4D56A-5669-40D0-8895-A1D01C587937}"/>
              </a:ext>
            </a:extLst>
          </p:cNvPr>
          <p:cNvSpPr/>
          <p:nvPr/>
        </p:nvSpPr>
        <p:spPr>
          <a:xfrm>
            <a:off x="5118642" y="3540055"/>
            <a:ext cx="1162487" cy="545180"/>
          </a:xfrm>
          <a:prstGeom prst="round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700" b="1" dirty="0">
                <a:solidFill>
                  <a:schemeClr val="tx1"/>
                </a:solidFill>
                <a:latin typeface="Lucida Sans" pitchFamily="34" charset="0"/>
              </a:rPr>
              <a:t>Responsable de la cellule</a:t>
            </a:r>
          </a:p>
          <a:p>
            <a:pPr algn="ctr">
              <a:defRPr/>
            </a:pPr>
            <a:r>
              <a:rPr lang="fr-FR" sz="700" dirty="0">
                <a:solidFill>
                  <a:schemeClr val="tx1"/>
                </a:solidFill>
                <a:latin typeface="Lucida Sans" pitchFamily="34" charset="0"/>
              </a:rPr>
              <a:t>N…………</a:t>
            </a:r>
          </a:p>
        </p:txBody>
      </p:sp>
      <p:sp>
        <p:nvSpPr>
          <p:cNvPr id="87" name="Rectangle à coins arrondis 12">
            <a:extLst>
              <a:ext uri="{FF2B5EF4-FFF2-40B4-BE49-F238E27FC236}">
                <a16:creationId xmlns:a16="http://schemas.microsoft.com/office/drawing/2014/main" id="{75E88F5F-78EE-44AB-8B03-2D1528D86D4F}"/>
              </a:ext>
            </a:extLst>
          </p:cNvPr>
          <p:cNvSpPr/>
          <p:nvPr/>
        </p:nvSpPr>
        <p:spPr>
          <a:xfrm>
            <a:off x="5176295" y="4227910"/>
            <a:ext cx="1048910" cy="628687"/>
          </a:xfrm>
          <a:prstGeom prst="roundRect">
            <a:avLst/>
          </a:prstGeom>
          <a:ln>
            <a:solidFill>
              <a:srgbClr val="CC912A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700" b="1" dirty="0">
                <a:solidFill>
                  <a:schemeClr val="tx1"/>
                </a:solidFill>
                <a:latin typeface="Lucida Sans" pitchFamily="34" charset="0"/>
              </a:rPr>
              <a:t>Ingénieur projets</a:t>
            </a:r>
          </a:p>
          <a:p>
            <a:pPr algn="ctr">
              <a:defRPr/>
            </a:pPr>
            <a:endParaRPr lang="fr-FR" sz="700" dirty="0">
              <a:solidFill>
                <a:schemeClr val="tx1"/>
              </a:solidFill>
              <a:latin typeface="Lucida Sans" pitchFamily="34" charset="0"/>
            </a:endParaRPr>
          </a:p>
          <a:p>
            <a:pPr algn="ctr">
              <a:defRPr/>
            </a:pPr>
            <a:r>
              <a:rPr lang="fr-FR" sz="700" dirty="0">
                <a:solidFill>
                  <a:schemeClr val="tx1"/>
                </a:solidFill>
                <a:latin typeface="Lucida Sans" pitchFamily="34" charset="0"/>
              </a:rPr>
              <a:t>N……….</a:t>
            </a:r>
          </a:p>
        </p:txBody>
      </p:sp>
      <p:sp>
        <p:nvSpPr>
          <p:cNvPr id="88" name="Rectangle à coins arrondis 12">
            <a:extLst>
              <a:ext uri="{FF2B5EF4-FFF2-40B4-BE49-F238E27FC236}">
                <a16:creationId xmlns:a16="http://schemas.microsoft.com/office/drawing/2014/main" id="{94D0472D-EFCE-4310-9141-5ED34DA2D3C8}"/>
              </a:ext>
            </a:extLst>
          </p:cNvPr>
          <p:cNvSpPr/>
          <p:nvPr/>
        </p:nvSpPr>
        <p:spPr>
          <a:xfrm>
            <a:off x="5175161" y="5025719"/>
            <a:ext cx="1042153" cy="628687"/>
          </a:xfrm>
          <a:prstGeom prst="roundRect">
            <a:avLst/>
          </a:prstGeom>
          <a:ln>
            <a:solidFill>
              <a:srgbClr val="CC912A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700" b="1" dirty="0">
                <a:solidFill>
                  <a:schemeClr val="tx1"/>
                </a:solidFill>
                <a:latin typeface="Lucida Sans" pitchFamily="34" charset="0"/>
              </a:rPr>
              <a:t>Chargé </a:t>
            </a:r>
            <a:r>
              <a:rPr lang="fr-FR" sz="700" b="1">
                <a:solidFill>
                  <a:schemeClr val="tx1"/>
                </a:solidFill>
                <a:latin typeface="Lucida Sans" pitchFamily="34" charset="0"/>
              </a:rPr>
              <a:t>de justification</a:t>
            </a:r>
            <a:endParaRPr lang="fr-FR" sz="700" b="1" dirty="0">
              <a:solidFill>
                <a:schemeClr val="tx1"/>
              </a:solidFill>
              <a:latin typeface="Lucida Sans" pitchFamily="34" charset="0"/>
            </a:endParaRPr>
          </a:p>
          <a:p>
            <a:pPr algn="ctr">
              <a:defRPr/>
            </a:pPr>
            <a:endParaRPr lang="fr-FR" sz="700" dirty="0">
              <a:solidFill>
                <a:schemeClr val="tx1"/>
              </a:solidFill>
              <a:latin typeface="Lucida Sans" pitchFamily="34" charset="0"/>
            </a:endParaRPr>
          </a:p>
          <a:p>
            <a:pPr algn="ctr">
              <a:defRPr/>
            </a:pPr>
            <a:r>
              <a:rPr lang="fr-FR" sz="700" dirty="0">
                <a:solidFill>
                  <a:schemeClr val="tx1"/>
                </a:solidFill>
                <a:latin typeface="Lucida Sans" pitchFamily="34" charset="0"/>
              </a:rPr>
              <a:t>N……….</a:t>
            </a:r>
          </a:p>
        </p:txBody>
      </p:sp>
      <p:cxnSp>
        <p:nvCxnSpPr>
          <p:cNvPr id="46" name="Connecteur droit 45">
            <a:extLst>
              <a:ext uri="{FF2B5EF4-FFF2-40B4-BE49-F238E27FC236}">
                <a16:creationId xmlns:a16="http://schemas.microsoft.com/office/drawing/2014/main" id="{E6F0E099-762F-4EDB-8018-1E44804A2C85}"/>
              </a:ext>
            </a:extLst>
          </p:cNvPr>
          <p:cNvCxnSpPr>
            <a:cxnSpLocks/>
          </p:cNvCxnSpPr>
          <p:nvPr/>
        </p:nvCxnSpPr>
        <p:spPr>
          <a:xfrm>
            <a:off x="6244492" y="1575965"/>
            <a:ext cx="31215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à coins arrondis 61">
            <a:extLst>
              <a:ext uri="{FF2B5EF4-FFF2-40B4-BE49-F238E27FC236}">
                <a16:creationId xmlns:a16="http://schemas.microsoft.com/office/drawing/2014/main" id="{4FBE51EC-9972-4D4A-8742-03C4DAF6C8DD}"/>
              </a:ext>
            </a:extLst>
          </p:cNvPr>
          <p:cNvSpPr/>
          <p:nvPr/>
        </p:nvSpPr>
        <p:spPr>
          <a:xfrm>
            <a:off x="9940685" y="3252230"/>
            <a:ext cx="839014" cy="687235"/>
          </a:xfrm>
          <a:prstGeom prst="roundRect">
            <a:avLst/>
          </a:prstGeom>
          <a:solidFill>
            <a:schemeClr val="bg1"/>
          </a:solidFill>
          <a:ln>
            <a:solidFill>
              <a:srgbClr val="CC912A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700" b="1" dirty="0">
                <a:latin typeface="Lucida Sans" pitchFamily="34" charset="0"/>
              </a:rPr>
              <a:t>Juriste PI(*)</a:t>
            </a:r>
          </a:p>
          <a:p>
            <a:pPr algn="ctr">
              <a:defRPr/>
            </a:pPr>
            <a:endParaRPr lang="fr-FR" sz="700" b="1" dirty="0">
              <a:latin typeface="Lucida Sans" pitchFamily="34" charset="0"/>
            </a:endParaRPr>
          </a:p>
          <a:p>
            <a:pPr algn="ctr">
              <a:defRPr/>
            </a:pPr>
            <a:r>
              <a:rPr lang="fr-FR" sz="700" dirty="0">
                <a:latin typeface="Lucida Sans" pitchFamily="34" charset="0"/>
              </a:rPr>
              <a:t>M-S. Ansieau</a:t>
            </a:r>
          </a:p>
        </p:txBody>
      </p:sp>
      <p:sp>
        <p:nvSpPr>
          <p:cNvPr id="99" name="Espace réservé de la date 3">
            <a:extLst>
              <a:ext uri="{FF2B5EF4-FFF2-40B4-BE49-F238E27FC236}">
                <a16:creationId xmlns:a16="http://schemas.microsoft.com/office/drawing/2014/main" id="{842E0EF2-D0BB-4AC4-A1AC-D31D0F482A59}"/>
              </a:ext>
            </a:extLst>
          </p:cNvPr>
          <p:cNvSpPr txBox="1">
            <a:spLocks/>
          </p:cNvSpPr>
          <p:nvPr/>
        </p:nvSpPr>
        <p:spPr>
          <a:xfrm>
            <a:off x="9326752" y="6564819"/>
            <a:ext cx="2743200" cy="2458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(*) Propriété intellectuelle</a:t>
            </a:r>
          </a:p>
        </p:txBody>
      </p:sp>
      <p:sp>
        <p:nvSpPr>
          <p:cNvPr id="100" name="Rectangle à coins arrondis 6">
            <a:extLst>
              <a:ext uri="{FF2B5EF4-FFF2-40B4-BE49-F238E27FC236}">
                <a16:creationId xmlns:a16="http://schemas.microsoft.com/office/drawing/2014/main" id="{6E96AA03-BF12-49B7-A64D-E77BB8166915}"/>
              </a:ext>
            </a:extLst>
          </p:cNvPr>
          <p:cNvSpPr/>
          <p:nvPr/>
        </p:nvSpPr>
        <p:spPr>
          <a:xfrm>
            <a:off x="10816285" y="3218449"/>
            <a:ext cx="1087115" cy="283888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endParaRPr lang="fr-FR" sz="1050" b="1" dirty="0">
              <a:solidFill>
                <a:prstClr val="black"/>
              </a:solidFill>
              <a:latin typeface="Calibri" pitchFamily="34" charset="0"/>
            </a:endParaRPr>
          </a:p>
          <a:p>
            <a:pPr lvl="0" algn="ctr"/>
            <a:endParaRPr lang="fr-FR" sz="1050" b="1" dirty="0">
              <a:solidFill>
                <a:prstClr val="black"/>
              </a:solidFill>
              <a:latin typeface="Calibri" pitchFamily="34" charset="0"/>
            </a:endParaRPr>
          </a:p>
          <a:p>
            <a:pPr lvl="0" algn="ctr"/>
            <a:endParaRPr lang="fr-FR" sz="1050" b="1" dirty="0">
              <a:solidFill>
                <a:prstClr val="black"/>
              </a:solidFill>
              <a:latin typeface="Calibri" pitchFamily="34" charset="0"/>
            </a:endParaRPr>
          </a:p>
          <a:p>
            <a:pPr lvl="0" algn="ctr"/>
            <a:endParaRPr lang="fr-FR" sz="1050" b="1" dirty="0">
              <a:solidFill>
                <a:prstClr val="black"/>
              </a:solidFill>
              <a:latin typeface="Calibri" pitchFamily="34" charset="0"/>
            </a:endParaRPr>
          </a:p>
          <a:p>
            <a:pPr lvl="0" algn="ctr"/>
            <a:endParaRPr lang="fr-FR" sz="1050" b="1" dirty="0">
              <a:solidFill>
                <a:prstClr val="black"/>
              </a:solidFill>
              <a:latin typeface="Calibri" pitchFamily="34" charset="0"/>
            </a:endParaRPr>
          </a:p>
          <a:p>
            <a:pPr lvl="0" algn="ctr"/>
            <a:endParaRPr lang="fr-FR" sz="1050" b="1" dirty="0">
              <a:solidFill>
                <a:prstClr val="black"/>
              </a:solidFill>
              <a:latin typeface="Calibri" pitchFamily="34" charset="0"/>
            </a:endParaRPr>
          </a:p>
          <a:p>
            <a:pPr lvl="0" algn="ctr"/>
            <a:endParaRPr lang="fr-FR" sz="1050" b="1" dirty="0">
              <a:solidFill>
                <a:prstClr val="black"/>
              </a:solidFill>
              <a:latin typeface="Calibri" pitchFamily="34" charset="0"/>
            </a:endParaRPr>
          </a:p>
          <a:p>
            <a:pPr lvl="0" algn="ctr"/>
            <a:endParaRPr lang="fr-FR" sz="1050" b="1" dirty="0">
              <a:solidFill>
                <a:prstClr val="black"/>
              </a:solidFill>
              <a:latin typeface="Calibri" pitchFamily="34" charset="0"/>
            </a:endParaRPr>
          </a:p>
          <a:p>
            <a:pPr lvl="0" algn="ctr"/>
            <a:endParaRPr lang="fr-FR" sz="1050" b="1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47" name="Rectangle : coins arrondis 46">
            <a:extLst>
              <a:ext uri="{FF2B5EF4-FFF2-40B4-BE49-F238E27FC236}">
                <a16:creationId xmlns:a16="http://schemas.microsoft.com/office/drawing/2014/main" id="{BCB56349-1950-45E7-A8A6-D9D02038CB7C}"/>
              </a:ext>
            </a:extLst>
          </p:cNvPr>
          <p:cNvSpPr/>
          <p:nvPr/>
        </p:nvSpPr>
        <p:spPr>
          <a:xfrm>
            <a:off x="10928238" y="3880152"/>
            <a:ext cx="861099" cy="5635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700" b="1" dirty="0">
                <a:solidFill>
                  <a:schemeClr val="tx1"/>
                </a:solidFill>
                <a:latin typeface="Lucida Sans" pitchFamily="34" charset="0"/>
              </a:rPr>
              <a:t>Plateformes</a:t>
            </a:r>
          </a:p>
          <a:p>
            <a:pPr algn="ctr">
              <a:defRPr/>
            </a:pPr>
            <a:r>
              <a:rPr lang="fr-FR" sz="700" b="1" dirty="0" err="1">
                <a:solidFill>
                  <a:schemeClr val="tx1"/>
                </a:solidFill>
                <a:latin typeface="Lucida Sans" pitchFamily="34" charset="0"/>
              </a:rPr>
              <a:t>InnoSense</a:t>
            </a:r>
            <a:endParaRPr lang="fr-FR" sz="700" b="1" dirty="0">
              <a:solidFill>
                <a:schemeClr val="tx1"/>
              </a:solidFill>
              <a:latin typeface="Lucida Sans" pitchFamily="34" charset="0"/>
            </a:endParaRPr>
          </a:p>
          <a:p>
            <a:pPr algn="ctr">
              <a:defRPr/>
            </a:pPr>
            <a:endParaRPr lang="fr-FR" sz="700" b="1" dirty="0">
              <a:solidFill>
                <a:schemeClr val="tx1"/>
              </a:solidFill>
              <a:latin typeface="Lucida Sans" pitchFamily="34" charset="0"/>
            </a:endParaRPr>
          </a:p>
          <a:p>
            <a:pPr algn="ctr">
              <a:defRPr/>
            </a:pPr>
            <a:r>
              <a:rPr lang="fr-FR" sz="800" dirty="0">
                <a:solidFill>
                  <a:schemeClr val="tx1"/>
                </a:solidFill>
                <a:latin typeface="Lucida Sans" pitchFamily="34" charset="0"/>
              </a:rPr>
              <a:t>L. </a:t>
            </a:r>
            <a:r>
              <a:rPr lang="fr-FR" sz="700" dirty="0" err="1">
                <a:solidFill>
                  <a:schemeClr val="tx1"/>
                </a:solidFill>
                <a:latin typeface="Lucida Sans" pitchFamily="34" charset="0"/>
              </a:rPr>
              <a:t>Larché</a:t>
            </a:r>
            <a:endParaRPr lang="fr-FR" dirty="0"/>
          </a:p>
        </p:txBody>
      </p:sp>
      <p:sp>
        <p:nvSpPr>
          <p:cNvPr id="49" name="Rectangle : coins arrondis 48">
            <a:extLst>
              <a:ext uri="{FF2B5EF4-FFF2-40B4-BE49-F238E27FC236}">
                <a16:creationId xmlns:a16="http://schemas.microsoft.com/office/drawing/2014/main" id="{78270508-AC8D-457D-A009-D3EAD70CB84D}"/>
              </a:ext>
            </a:extLst>
          </p:cNvPr>
          <p:cNvSpPr/>
          <p:nvPr/>
        </p:nvSpPr>
        <p:spPr>
          <a:xfrm>
            <a:off x="10953953" y="5263679"/>
            <a:ext cx="848762" cy="60750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00" b="1" dirty="0">
                <a:solidFill>
                  <a:schemeClr val="tx1"/>
                </a:solidFill>
                <a:latin typeface="Lucida Sans" panose="020B0602030504020204" pitchFamily="34" charset="0"/>
              </a:rPr>
              <a:t>Chargé d’affaires</a:t>
            </a:r>
          </a:p>
          <a:p>
            <a:pPr algn="ctr"/>
            <a:r>
              <a:rPr lang="fr-FR" sz="700" dirty="0">
                <a:solidFill>
                  <a:schemeClr val="tx1"/>
                </a:solidFill>
                <a:latin typeface="Lucida Sans" panose="020B0602030504020204" pitchFamily="34" charset="0"/>
              </a:rPr>
              <a:t>N………</a:t>
            </a:r>
            <a:endParaRPr lang="fr-FR" sz="700" dirty="0">
              <a:latin typeface="Lucida Sans" panose="020B0602030504020204" pitchFamily="34" charset="0"/>
            </a:endParaRPr>
          </a:p>
        </p:txBody>
      </p:sp>
      <p:sp>
        <p:nvSpPr>
          <p:cNvPr id="51" name="Rectangle : coins arrondis 50">
            <a:extLst>
              <a:ext uri="{FF2B5EF4-FFF2-40B4-BE49-F238E27FC236}">
                <a16:creationId xmlns:a16="http://schemas.microsoft.com/office/drawing/2014/main" id="{0DB59270-C14C-45D8-AEB3-F09105A6A2C3}"/>
              </a:ext>
            </a:extLst>
          </p:cNvPr>
          <p:cNvSpPr/>
          <p:nvPr/>
        </p:nvSpPr>
        <p:spPr>
          <a:xfrm>
            <a:off x="10945364" y="4485718"/>
            <a:ext cx="870373" cy="73084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00" b="1" dirty="0">
                <a:solidFill>
                  <a:schemeClr val="tx1"/>
                </a:solidFill>
                <a:latin typeface="Lucida Sans" panose="020B0602030504020204" pitchFamily="34" charset="0"/>
              </a:rPr>
              <a:t>Chargé de la  qualité et du suivi des plateformes</a:t>
            </a:r>
          </a:p>
          <a:p>
            <a:pPr algn="ctr"/>
            <a:endParaRPr lang="fr-FR" sz="700">
              <a:solidFill>
                <a:schemeClr val="tx1"/>
              </a:solidFill>
              <a:latin typeface="Lucida Sans" panose="020B0602030504020204" pitchFamily="34" charset="0"/>
            </a:endParaRPr>
          </a:p>
          <a:p>
            <a:pPr algn="ctr"/>
            <a:r>
              <a:rPr lang="fr-FR" sz="700">
                <a:solidFill>
                  <a:schemeClr val="tx1"/>
                </a:solidFill>
                <a:latin typeface="Lucida Sans" panose="020B0602030504020204" pitchFamily="34" charset="0"/>
              </a:rPr>
              <a:t>S</a:t>
            </a:r>
            <a:r>
              <a:rPr lang="fr-FR" sz="700" dirty="0">
                <a:solidFill>
                  <a:schemeClr val="tx1"/>
                </a:solidFill>
                <a:latin typeface="Lucida Sans" panose="020B0602030504020204" pitchFamily="34" charset="0"/>
              </a:rPr>
              <a:t>. Campello</a:t>
            </a:r>
          </a:p>
        </p:txBody>
      </p:sp>
      <p:cxnSp>
        <p:nvCxnSpPr>
          <p:cNvPr id="58" name="Connecteur droit 57">
            <a:extLst>
              <a:ext uri="{FF2B5EF4-FFF2-40B4-BE49-F238E27FC236}">
                <a16:creationId xmlns:a16="http://schemas.microsoft.com/office/drawing/2014/main" id="{328D9B14-E6DE-4BB2-A43B-C2D33BA180E8}"/>
              </a:ext>
            </a:extLst>
          </p:cNvPr>
          <p:cNvCxnSpPr>
            <a:cxnSpLocks/>
          </p:cNvCxnSpPr>
          <p:nvPr/>
        </p:nvCxnSpPr>
        <p:spPr>
          <a:xfrm>
            <a:off x="5351093" y="947367"/>
            <a:ext cx="0" cy="3713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cteur droit 101">
            <a:extLst>
              <a:ext uri="{FF2B5EF4-FFF2-40B4-BE49-F238E27FC236}">
                <a16:creationId xmlns:a16="http://schemas.microsoft.com/office/drawing/2014/main" id="{634521A3-5941-412E-A821-8F95098B6192}"/>
              </a:ext>
            </a:extLst>
          </p:cNvPr>
          <p:cNvCxnSpPr>
            <a:cxnSpLocks/>
          </p:cNvCxnSpPr>
          <p:nvPr/>
        </p:nvCxnSpPr>
        <p:spPr>
          <a:xfrm flipH="1">
            <a:off x="4799339" y="1817616"/>
            <a:ext cx="1" cy="5800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Connecteur droit 103">
            <a:extLst>
              <a:ext uri="{FF2B5EF4-FFF2-40B4-BE49-F238E27FC236}">
                <a16:creationId xmlns:a16="http://schemas.microsoft.com/office/drawing/2014/main" id="{8D32BBD6-821F-4CF5-8E73-0C15EACAFBE8}"/>
              </a:ext>
            </a:extLst>
          </p:cNvPr>
          <p:cNvCxnSpPr>
            <a:cxnSpLocks/>
          </p:cNvCxnSpPr>
          <p:nvPr/>
        </p:nvCxnSpPr>
        <p:spPr>
          <a:xfrm flipH="1">
            <a:off x="1462269" y="2258616"/>
            <a:ext cx="9176969" cy="23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Connecteur droit 110">
            <a:extLst>
              <a:ext uri="{FF2B5EF4-FFF2-40B4-BE49-F238E27FC236}">
                <a16:creationId xmlns:a16="http://schemas.microsoft.com/office/drawing/2014/main" id="{5502E63F-C331-46E5-8FA9-EB2AF9A4104A}"/>
              </a:ext>
            </a:extLst>
          </p:cNvPr>
          <p:cNvCxnSpPr>
            <a:cxnSpLocks/>
            <a:endCxn id="81" idx="0"/>
          </p:cNvCxnSpPr>
          <p:nvPr/>
        </p:nvCxnSpPr>
        <p:spPr>
          <a:xfrm>
            <a:off x="10639237" y="2256338"/>
            <a:ext cx="1" cy="1428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Connecteur : en angle 120">
            <a:extLst>
              <a:ext uri="{FF2B5EF4-FFF2-40B4-BE49-F238E27FC236}">
                <a16:creationId xmlns:a16="http://schemas.microsoft.com/office/drawing/2014/main" id="{256F87C3-B596-466E-830A-E2C3A0FEF50D}"/>
              </a:ext>
            </a:extLst>
          </p:cNvPr>
          <p:cNvCxnSpPr>
            <a:cxnSpLocks/>
          </p:cNvCxnSpPr>
          <p:nvPr/>
        </p:nvCxnSpPr>
        <p:spPr>
          <a:xfrm>
            <a:off x="11358394" y="2642536"/>
            <a:ext cx="565451" cy="3011870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9" name="Connecteur droit 128">
            <a:extLst>
              <a:ext uri="{FF2B5EF4-FFF2-40B4-BE49-F238E27FC236}">
                <a16:creationId xmlns:a16="http://schemas.microsoft.com/office/drawing/2014/main" id="{065263F8-0F46-4D1F-B1B1-EB8345B47A99}"/>
              </a:ext>
            </a:extLst>
          </p:cNvPr>
          <p:cNvCxnSpPr>
            <a:cxnSpLocks/>
          </p:cNvCxnSpPr>
          <p:nvPr/>
        </p:nvCxnSpPr>
        <p:spPr>
          <a:xfrm>
            <a:off x="11808366" y="4869154"/>
            <a:ext cx="110349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Connecteur droit 131">
            <a:extLst>
              <a:ext uri="{FF2B5EF4-FFF2-40B4-BE49-F238E27FC236}">
                <a16:creationId xmlns:a16="http://schemas.microsoft.com/office/drawing/2014/main" id="{78B0017A-EACD-4062-8ACC-5EE5C21C730B}"/>
              </a:ext>
            </a:extLst>
          </p:cNvPr>
          <p:cNvCxnSpPr>
            <a:cxnSpLocks/>
            <a:endCxn id="16" idx="0"/>
          </p:cNvCxnSpPr>
          <p:nvPr/>
        </p:nvCxnSpPr>
        <p:spPr>
          <a:xfrm>
            <a:off x="7616684" y="2256027"/>
            <a:ext cx="1" cy="1428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5" name="Connecteur droit 144">
            <a:extLst>
              <a:ext uri="{FF2B5EF4-FFF2-40B4-BE49-F238E27FC236}">
                <a16:creationId xmlns:a16="http://schemas.microsoft.com/office/drawing/2014/main" id="{E335BAE9-2ADE-4F99-BA63-6B008C307DCE}"/>
              </a:ext>
            </a:extLst>
          </p:cNvPr>
          <p:cNvCxnSpPr>
            <a:cxnSpLocks/>
          </p:cNvCxnSpPr>
          <p:nvPr/>
        </p:nvCxnSpPr>
        <p:spPr>
          <a:xfrm>
            <a:off x="1420430" y="5051229"/>
            <a:ext cx="0" cy="122554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47" name="Connecteur droit 146">
            <a:extLst>
              <a:ext uri="{FF2B5EF4-FFF2-40B4-BE49-F238E27FC236}">
                <a16:creationId xmlns:a16="http://schemas.microsoft.com/office/drawing/2014/main" id="{24A01B36-6D92-4D4F-A31E-F6F6DC5B9EE5}"/>
              </a:ext>
            </a:extLst>
          </p:cNvPr>
          <p:cNvCxnSpPr>
            <a:cxnSpLocks/>
          </p:cNvCxnSpPr>
          <p:nvPr/>
        </p:nvCxnSpPr>
        <p:spPr>
          <a:xfrm flipH="1" flipV="1">
            <a:off x="8879921" y="2987841"/>
            <a:ext cx="1533145" cy="420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0" name="Connecteur droit 149">
            <a:extLst>
              <a:ext uri="{FF2B5EF4-FFF2-40B4-BE49-F238E27FC236}">
                <a16:creationId xmlns:a16="http://schemas.microsoft.com/office/drawing/2014/main" id="{83BACCBA-73B2-40BE-92E8-A1882B6B4F02}"/>
              </a:ext>
            </a:extLst>
          </p:cNvPr>
          <p:cNvCxnSpPr>
            <a:cxnSpLocks/>
          </p:cNvCxnSpPr>
          <p:nvPr/>
        </p:nvCxnSpPr>
        <p:spPr>
          <a:xfrm flipH="1">
            <a:off x="10412486" y="2887531"/>
            <a:ext cx="8546" cy="376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6" name="Connecteur droit 155">
            <a:extLst>
              <a:ext uri="{FF2B5EF4-FFF2-40B4-BE49-F238E27FC236}">
                <a16:creationId xmlns:a16="http://schemas.microsoft.com/office/drawing/2014/main" id="{4457ED6A-CEA9-4DA2-B974-D5D2A32550FF}"/>
              </a:ext>
            </a:extLst>
          </p:cNvPr>
          <p:cNvCxnSpPr>
            <a:cxnSpLocks/>
          </p:cNvCxnSpPr>
          <p:nvPr/>
        </p:nvCxnSpPr>
        <p:spPr>
          <a:xfrm>
            <a:off x="8879921" y="2995846"/>
            <a:ext cx="0" cy="14283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8" name="Connecteur droit 157">
            <a:extLst>
              <a:ext uri="{FF2B5EF4-FFF2-40B4-BE49-F238E27FC236}">
                <a16:creationId xmlns:a16="http://schemas.microsoft.com/office/drawing/2014/main" id="{09C81676-66CB-4192-B958-E14868A69122}"/>
              </a:ext>
            </a:extLst>
          </p:cNvPr>
          <p:cNvCxnSpPr>
            <a:cxnSpLocks/>
          </p:cNvCxnSpPr>
          <p:nvPr/>
        </p:nvCxnSpPr>
        <p:spPr>
          <a:xfrm flipV="1">
            <a:off x="8706318" y="2748093"/>
            <a:ext cx="16257" cy="21440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4" name="Connecteur droit 163">
            <a:extLst>
              <a:ext uri="{FF2B5EF4-FFF2-40B4-BE49-F238E27FC236}">
                <a16:creationId xmlns:a16="http://schemas.microsoft.com/office/drawing/2014/main" id="{F181089F-CEB5-480F-9895-3A6FFE3AE408}"/>
              </a:ext>
            </a:extLst>
          </p:cNvPr>
          <p:cNvCxnSpPr>
            <a:cxnSpLocks/>
            <a:stCxn id="37" idx="2"/>
            <a:endCxn id="66" idx="0"/>
          </p:cNvCxnSpPr>
          <p:nvPr/>
        </p:nvCxnSpPr>
        <p:spPr>
          <a:xfrm>
            <a:off x="9449989" y="3956245"/>
            <a:ext cx="10933" cy="120232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77" name="Connecteur droit 176">
            <a:extLst>
              <a:ext uri="{FF2B5EF4-FFF2-40B4-BE49-F238E27FC236}">
                <a16:creationId xmlns:a16="http://schemas.microsoft.com/office/drawing/2014/main" id="{238DB633-5563-4054-B4B0-01CD259A7420}"/>
              </a:ext>
            </a:extLst>
          </p:cNvPr>
          <p:cNvCxnSpPr>
            <a:cxnSpLocks/>
            <a:endCxn id="36" idx="1"/>
          </p:cNvCxnSpPr>
          <p:nvPr/>
        </p:nvCxnSpPr>
        <p:spPr>
          <a:xfrm>
            <a:off x="7648709" y="4186720"/>
            <a:ext cx="103924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95" name="Connecteur droit 194">
            <a:extLst>
              <a:ext uri="{FF2B5EF4-FFF2-40B4-BE49-F238E27FC236}">
                <a16:creationId xmlns:a16="http://schemas.microsoft.com/office/drawing/2014/main" id="{8AFFA948-8BAB-4AEE-8192-19B03CA87CFB}"/>
              </a:ext>
            </a:extLst>
          </p:cNvPr>
          <p:cNvCxnSpPr>
            <a:cxnSpLocks/>
          </p:cNvCxnSpPr>
          <p:nvPr/>
        </p:nvCxnSpPr>
        <p:spPr>
          <a:xfrm>
            <a:off x="2317945" y="2677377"/>
            <a:ext cx="11183" cy="29770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1" name="Connecteur droit 200">
            <a:extLst>
              <a:ext uri="{FF2B5EF4-FFF2-40B4-BE49-F238E27FC236}">
                <a16:creationId xmlns:a16="http://schemas.microsoft.com/office/drawing/2014/main" id="{C349850C-AC2D-49CD-908C-CCEA4A4D2ED2}"/>
              </a:ext>
            </a:extLst>
          </p:cNvPr>
          <p:cNvCxnSpPr>
            <a:cxnSpLocks/>
          </p:cNvCxnSpPr>
          <p:nvPr/>
        </p:nvCxnSpPr>
        <p:spPr>
          <a:xfrm>
            <a:off x="3540349" y="3440098"/>
            <a:ext cx="237785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04" name="Connecteur droit 203">
            <a:extLst>
              <a:ext uri="{FF2B5EF4-FFF2-40B4-BE49-F238E27FC236}">
                <a16:creationId xmlns:a16="http://schemas.microsoft.com/office/drawing/2014/main" id="{3629BB12-9B62-4EBE-9C3E-CE1FC6482351}"/>
              </a:ext>
            </a:extLst>
          </p:cNvPr>
          <p:cNvCxnSpPr/>
          <p:nvPr/>
        </p:nvCxnSpPr>
        <p:spPr>
          <a:xfrm>
            <a:off x="3522429" y="4061137"/>
            <a:ext cx="228625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05" name="Connecteur droit 204">
            <a:extLst>
              <a:ext uri="{FF2B5EF4-FFF2-40B4-BE49-F238E27FC236}">
                <a16:creationId xmlns:a16="http://schemas.microsoft.com/office/drawing/2014/main" id="{BC5026D3-5506-40DF-B467-661202B5A7B7}"/>
              </a:ext>
            </a:extLst>
          </p:cNvPr>
          <p:cNvCxnSpPr/>
          <p:nvPr/>
        </p:nvCxnSpPr>
        <p:spPr>
          <a:xfrm>
            <a:off x="3530936" y="4808257"/>
            <a:ext cx="228625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01" name="Connecteur droit 100">
            <a:extLst>
              <a:ext uri="{FF2B5EF4-FFF2-40B4-BE49-F238E27FC236}">
                <a16:creationId xmlns:a16="http://schemas.microsoft.com/office/drawing/2014/main" id="{A3AB9E79-D519-43EB-8C21-7984D1E59B3C}"/>
              </a:ext>
            </a:extLst>
          </p:cNvPr>
          <p:cNvCxnSpPr>
            <a:cxnSpLocks/>
          </p:cNvCxnSpPr>
          <p:nvPr/>
        </p:nvCxnSpPr>
        <p:spPr bwMode="auto">
          <a:xfrm flipV="1">
            <a:off x="1043384" y="1085034"/>
            <a:ext cx="0" cy="529857"/>
          </a:xfrm>
          <a:prstGeom prst="line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20" name="Connecteur droit 119">
            <a:extLst>
              <a:ext uri="{FF2B5EF4-FFF2-40B4-BE49-F238E27FC236}">
                <a16:creationId xmlns:a16="http://schemas.microsoft.com/office/drawing/2014/main" id="{7B4E61CC-8750-4175-90F0-CBBC0E746833}"/>
              </a:ext>
            </a:extLst>
          </p:cNvPr>
          <p:cNvCxnSpPr>
            <a:cxnSpLocks/>
          </p:cNvCxnSpPr>
          <p:nvPr/>
        </p:nvCxnSpPr>
        <p:spPr>
          <a:xfrm>
            <a:off x="1462269" y="2292333"/>
            <a:ext cx="1" cy="1428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" name="Connecteur droit 121">
            <a:extLst>
              <a:ext uri="{FF2B5EF4-FFF2-40B4-BE49-F238E27FC236}">
                <a16:creationId xmlns:a16="http://schemas.microsoft.com/office/drawing/2014/main" id="{43CC6C95-D808-4EBF-8CE7-7CF64AA32968}"/>
              </a:ext>
            </a:extLst>
          </p:cNvPr>
          <p:cNvCxnSpPr>
            <a:cxnSpLocks/>
          </p:cNvCxnSpPr>
          <p:nvPr/>
        </p:nvCxnSpPr>
        <p:spPr>
          <a:xfrm>
            <a:off x="682505" y="2879956"/>
            <a:ext cx="0" cy="24598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3" name="Connecteur droit 122">
            <a:extLst>
              <a:ext uri="{FF2B5EF4-FFF2-40B4-BE49-F238E27FC236}">
                <a16:creationId xmlns:a16="http://schemas.microsoft.com/office/drawing/2014/main" id="{EB6A63A9-6A42-4531-8CC7-1A8EAC6D17CB}"/>
              </a:ext>
            </a:extLst>
          </p:cNvPr>
          <p:cNvCxnSpPr>
            <a:cxnSpLocks/>
          </p:cNvCxnSpPr>
          <p:nvPr/>
        </p:nvCxnSpPr>
        <p:spPr>
          <a:xfrm>
            <a:off x="1412301" y="3643196"/>
            <a:ext cx="1" cy="142869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24" name="Connecteur droit 123">
            <a:extLst>
              <a:ext uri="{FF2B5EF4-FFF2-40B4-BE49-F238E27FC236}">
                <a16:creationId xmlns:a16="http://schemas.microsoft.com/office/drawing/2014/main" id="{0F06BC1F-47BA-4F0B-A6C3-59F502C1CF2F}"/>
              </a:ext>
            </a:extLst>
          </p:cNvPr>
          <p:cNvCxnSpPr>
            <a:cxnSpLocks/>
          </p:cNvCxnSpPr>
          <p:nvPr/>
        </p:nvCxnSpPr>
        <p:spPr>
          <a:xfrm>
            <a:off x="1420430" y="4415127"/>
            <a:ext cx="1" cy="142869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5B1B2309-9EF7-4CAF-9E18-B0FFFA90DEE8}"/>
              </a:ext>
            </a:extLst>
          </p:cNvPr>
          <p:cNvCxnSpPr>
            <a:cxnSpLocks/>
          </p:cNvCxnSpPr>
          <p:nvPr/>
        </p:nvCxnSpPr>
        <p:spPr>
          <a:xfrm flipV="1">
            <a:off x="2317945" y="2677377"/>
            <a:ext cx="846719" cy="35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6" name="Connecteur droit 145">
            <a:extLst>
              <a:ext uri="{FF2B5EF4-FFF2-40B4-BE49-F238E27FC236}">
                <a16:creationId xmlns:a16="http://schemas.microsoft.com/office/drawing/2014/main" id="{C6818C09-D195-45CB-95B9-1F5699D571CC}"/>
              </a:ext>
            </a:extLst>
          </p:cNvPr>
          <p:cNvCxnSpPr>
            <a:cxnSpLocks/>
          </p:cNvCxnSpPr>
          <p:nvPr/>
        </p:nvCxnSpPr>
        <p:spPr>
          <a:xfrm>
            <a:off x="2324541" y="4055599"/>
            <a:ext cx="12118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8" name="Connecteur droit 147">
            <a:extLst>
              <a:ext uri="{FF2B5EF4-FFF2-40B4-BE49-F238E27FC236}">
                <a16:creationId xmlns:a16="http://schemas.microsoft.com/office/drawing/2014/main" id="{C73FD029-AAA6-407C-BB75-3170E14D654A}"/>
              </a:ext>
            </a:extLst>
          </p:cNvPr>
          <p:cNvCxnSpPr>
            <a:cxnSpLocks/>
          </p:cNvCxnSpPr>
          <p:nvPr/>
        </p:nvCxnSpPr>
        <p:spPr>
          <a:xfrm>
            <a:off x="2324540" y="4781941"/>
            <a:ext cx="12118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9" name="Connecteur droit 148">
            <a:extLst>
              <a:ext uri="{FF2B5EF4-FFF2-40B4-BE49-F238E27FC236}">
                <a16:creationId xmlns:a16="http://schemas.microsoft.com/office/drawing/2014/main" id="{B4F82A6E-3BA1-43AC-96A0-06859532C08D}"/>
              </a:ext>
            </a:extLst>
          </p:cNvPr>
          <p:cNvCxnSpPr>
            <a:cxnSpLocks/>
          </p:cNvCxnSpPr>
          <p:nvPr/>
        </p:nvCxnSpPr>
        <p:spPr>
          <a:xfrm flipH="1">
            <a:off x="3625510" y="3440098"/>
            <a:ext cx="19741" cy="1851594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65" name="Connecteur droit 164">
            <a:extLst>
              <a:ext uri="{FF2B5EF4-FFF2-40B4-BE49-F238E27FC236}">
                <a16:creationId xmlns:a16="http://schemas.microsoft.com/office/drawing/2014/main" id="{38AE79FC-CCD0-4EB2-B94A-E1F8101E50E7}"/>
              </a:ext>
            </a:extLst>
          </p:cNvPr>
          <p:cNvCxnSpPr>
            <a:cxnSpLocks/>
          </p:cNvCxnSpPr>
          <p:nvPr/>
        </p:nvCxnSpPr>
        <p:spPr>
          <a:xfrm>
            <a:off x="2321466" y="3400523"/>
            <a:ext cx="10589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8" name="Connecteur droit 177">
            <a:extLst>
              <a:ext uri="{FF2B5EF4-FFF2-40B4-BE49-F238E27FC236}">
                <a16:creationId xmlns:a16="http://schemas.microsoft.com/office/drawing/2014/main" id="{F5C7FA7A-AF04-4225-967E-59F8F90453E2}"/>
              </a:ext>
            </a:extLst>
          </p:cNvPr>
          <p:cNvCxnSpPr>
            <a:cxnSpLocks/>
          </p:cNvCxnSpPr>
          <p:nvPr/>
        </p:nvCxnSpPr>
        <p:spPr>
          <a:xfrm flipH="1">
            <a:off x="4939474" y="2818701"/>
            <a:ext cx="33731" cy="19505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Connecteur droit 179">
            <a:extLst>
              <a:ext uri="{FF2B5EF4-FFF2-40B4-BE49-F238E27FC236}">
                <a16:creationId xmlns:a16="http://schemas.microsoft.com/office/drawing/2014/main" id="{CD70F84E-3872-4504-B73A-0CED9392A054}"/>
              </a:ext>
            </a:extLst>
          </p:cNvPr>
          <p:cNvCxnSpPr>
            <a:cxnSpLocks/>
          </p:cNvCxnSpPr>
          <p:nvPr/>
        </p:nvCxnSpPr>
        <p:spPr>
          <a:xfrm>
            <a:off x="4799339" y="4064419"/>
            <a:ext cx="17434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3" name="Connecteur droit 182">
            <a:extLst>
              <a:ext uri="{FF2B5EF4-FFF2-40B4-BE49-F238E27FC236}">
                <a16:creationId xmlns:a16="http://schemas.microsoft.com/office/drawing/2014/main" id="{0714DD99-4900-4ACA-ADED-DB6601A94789}"/>
              </a:ext>
            </a:extLst>
          </p:cNvPr>
          <p:cNvCxnSpPr>
            <a:cxnSpLocks/>
          </p:cNvCxnSpPr>
          <p:nvPr/>
        </p:nvCxnSpPr>
        <p:spPr>
          <a:xfrm>
            <a:off x="4799340" y="3366691"/>
            <a:ext cx="14946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6" name="Connecteur droit 185">
            <a:extLst>
              <a:ext uri="{FF2B5EF4-FFF2-40B4-BE49-F238E27FC236}">
                <a16:creationId xmlns:a16="http://schemas.microsoft.com/office/drawing/2014/main" id="{A7D324E3-0DB1-437B-9F89-42D74C756F2B}"/>
              </a:ext>
            </a:extLst>
          </p:cNvPr>
          <p:cNvCxnSpPr>
            <a:cxnSpLocks/>
          </p:cNvCxnSpPr>
          <p:nvPr/>
        </p:nvCxnSpPr>
        <p:spPr>
          <a:xfrm flipV="1">
            <a:off x="4802692" y="4769201"/>
            <a:ext cx="132270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4" name="Connecteur droit 193">
            <a:extLst>
              <a:ext uri="{FF2B5EF4-FFF2-40B4-BE49-F238E27FC236}">
                <a16:creationId xmlns:a16="http://schemas.microsoft.com/office/drawing/2014/main" id="{E462D8EB-71F7-43F3-B584-3CFFE1F845F7}"/>
              </a:ext>
            </a:extLst>
          </p:cNvPr>
          <p:cNvCxnSpPr>
            <a:cxnSpLocks/>
          </p:cNvCxnSpPr>
          <p:nvPr/>
        </p:nvCxnSpPr>
        <p:spPr>
          <a:xfrm>
            <a:off x="682505" y="5339817"/>
            <a:ext cx="15217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6" name="Connecteur droit 195">
            <a:extLst>
              <a:ext uri="{FF2B5EF4-FFF2-40B4-BE49-F238E27FC236}">
                <a16:creationId xmlns:a16="http://schemas.microsoft.com/office/drawing/2014/main" id="{62F98855-A15B-446D-93C2-170FD070A50F}"/>
              </a:ext>
            </a:extLst>
          </p:cNvPr>
          <p:cNvCxnSpPr>
            <a:cxnSpLocks/>
          </p:cNvCxnSpPr>
          <p:nvPr/>
        </p:nvCxnSpPr>
        <p:spPr>
          <a:xfrm flipH="1">
            <a:off x="691854" y="4014289"/>
            <a:ext cx="136364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0" name="Connecteur droit 219">
            <a:extLst>
              <a:ext uri="{FF2B5EF4-FFF2-40B4-BE49-F238E27FC236}">
                <a16:creationId xmlns:a16="http://schemas.microsoft.com/office/drawing/2014/main" id="{213C3188-9895-4067-A0A5-17292143CA01}"/>
              </a:ext>
            </a:extLst>
          </p:cNvPr>
          <p:cNvCxnSpPr>
            <a:cxnSpLocks/>
          </p:cNvCxnSpPr>
          <p:nvPr/>
        </p:nvCxnSpPr>
        <p:spPr>
          <a:xfrm flipH="1">
            <a:off x="708346" y="3288736"/>
            <a:ext cx="139576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8" name="Connecteur droit 287">
            <a:extLst>
              <a:ext uri="{FF2B5EF4-FFF2-40B4-BE49-F238E27FC236}">
                <a16:creationId xmlns:a16="http://schemas.microsoft.com/office/drawing/2014/main" id="{6C372C8D-F808-4363-94A4-01D3BFF4B39F}"/>
              </a:ext>
            </a:extLst>
          </p:cNvPr>
          <p:cNvCxnSpPr>
            <a:cxnSpLocks/>
            <a:endCxn id="34" idx="1"/>
          </p:cNvCxnSpPr>
          <p:nvPr/>
        </p:nvCxnSpPr>
        <p:spPr>
          <a:xfrm>
            <a:off x="5351093" y="947368"/>
            <a:ext cx="68453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4" name="Connecteur droit 293">
            <a:extLst>
              <a:ext uri="{FF2B5EF4-FFF2-40B4-BE49-F238E27FC236}">
                <a16:creationId xmlns:a16="http://schemas.microsoft.com/office/drawing/2014/main" id="{4AFF908F-99C4-4882-AD48-7DC5A8496BA7}"/>
              </a:ext>
            </a:extLst>
          </p:cNvPr>
          <p:cNvCxnSpPr>
            <a:cxnSpLocks/>
          </p:cNvCxnSpPr>
          <p:nvPr/>
        </p:nvCxnSpPr>
        <p:spPr bwMode="auto">
          <a:xfrm flipH="1">
            <a:off x="310388" y="2292333"/>
            <a:ext cx="11805" cy="3291575"/>
          </a:xfrm>
          <a:prstGeom prst="line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01" name="Connecteur droit 300">
            <a:extLst>
              <a:ext uri="{FF2B5EF4-FFF2-40B4-BE49-F238E27FC236}">
                <a16:creationId xmlns:a16="http://schemas.microsoft.com/office/drawing/2014/main" id="{9F4EA981-C53B-4528-A024-FC1575FEAFF4}"/>
              </a:ext>
            </a:extLst>
          </p:cNvPr>
          <p:cNvCxnSpPr>
            <a:cxnSpLocks/>
          </p:cNvCxnSpPr>
          <p:nvPr/>
        </p:nvCxnSpPr>
        <p:spPr bwMode="auto">
          <a:xfrm>
            <a:off x="340287" y="2289571"/>
            <a:ext cx="517283" cy="455"/>
          </a:xfrm>
          <a:prstGeom prst="line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03" name="Connecteur droit 302">
            <a:extLst>
              <a:ext uri="{FF2B5EF4-FFF2-40B4-BE49-F238E27FC236}">
                <a16:creationId xmlns:a16="http://schemas.microsoft.com/office/drawing/2014/main" id="{4A02627C-80D7-43B8-A644-A299EC0A6BD2}"/>
              </a:ext>
            </a:extLst>
          </p:cNvPr>
          <p:cNvCxnSpPr>
            <a:cxnSpLocks/>
          </p:cNvCxnSpPr>
          <p:nvPr/>
        </p:nvCxnSpPr>
        <p:spPr bwMode="auto">
          <a:xfrm flipV="1">
            <a:off x="856218" y="2163620"/>
            <a:ext cx="1352" cy="118792"/>
          </a:xfrm>
          <a:prstGeom prst="line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32" name="Connecteur droit 331">
            <a:extLst>
              <a:ext uri="{FF2B5EF4-FFF2-40B4-BE49-F238E27FC236}">
                <a16:creationId xmlns:a16="http://schemas.microsoft.com/office/drawing/2014/main" id="{BF6C4B5E-0EF1-458F-9609-EB5438DF1D24}"/>
              </a:ext>
            </a:extLst>
          </p:cNvPr>
          <p:cNvCxnSpPr>
            <a:cxnSpLocks/>
            <a:endCxn id="12" idx="1"/>
          </p:cNvCxnSpPr>
          <p:nvPr/>
        </p:nvCxnSpPr>
        <p:spPr>
          <a:xfrm>
            <a:off x="4098387" y="1565203"/>
            <a:ext cx="31215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0" name="Connecteur droit 349">
            <a:extLst>
              <a:ext uri="{FF2B5EF4-FFF2-40B4-BE49-F238E27FC236}">
                <a16:creationId xmlns:a16="http://schemas.microsoft.com/office/drawing/2014/main" id="{572A5EF7-C389-4F90-9BAE-260AD4C2B598}"/>
              </a:ext>
            </a:extLst>
          </p:cNvPr>
          <p:cNvCxnSpPr>
            <a:cxnSpLocks/>
            <a:stCxn id="14" idx="1"/>
            <a:endCxn id="25" idx="3"/>
          </p:cNvCxnSpPr>
          <p:nvPr/>
        </p:nvCxnSpPr>
        <p:spPr>
          <a:xfrm flipH="1">
            <a:off x="7616684" y="3487397"/>
            <a:ext cx="115323" cy="6767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62" name="Connecteur droit 361">
            <a:extLst>
              <a:ext uri="{FF2B5EF4-FFF2-40B4-BE49-F238E27FC236}">
                <a16:creationId xmlns:a16="http://schemas.microsoft.com/office/drawing/2014/main" id="{366F67F0-42EA-4EA4-9FB5-89E7B36830B1}"/>
              </a:ext>
            </a:extLst>
          </p:cNvPr>
          <p:cNvCxnSpPr>
            <a:cxnSpLocks/>
            <a:stCxn id="108" idx="3"/>
          </p:cNvCxnSpPr>
          <p:nvPr/>
        </p:nvCxnSpPr>
        <p:spPr>
          <a:xfrm>
            <a:off x="8565051" y="4892183"/>
            <a:ext cx="15394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6" name="Connecteur droit 365">
            <a:extLst>
              <a:ext uri="{FF2B5EF4-FFF2-40B4-BE49-F238E27FC236}">
                <a16:creationId xmlns:a16="http://schemas.microsoft.com/office/drawing/2014/main" id="{9EBD889B-25E9-40AF-B0A2-0E3D34E00868}"/>
              </a:ext>
            </a:extLst>
          </p:cNvPr>
          <p:cNvCxnSpPr>
            <a:cxnSpLocks/>
          </p:cNvCxnSpPr>
          <p:nvPr/>
        </p:nvCxnSpPr>
        <p:spPr>
          <a:xfrm flipV="1">
            <a:off x="8590911" y="4204669"/>
            <a:ext cx="108278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8" name="Connecteur droit 397">
            <a:extLst>
              <a:ext uri="{FF2B5EF4-FFF2-40B4-BE49-F238E27FC236}">
                <a16:creationId xmlns:a16="http://schemas.microsoft.com/office/drawing/2014/main" id="{96F9728C-B37D-4916-BE02-A64A7966448F}"/>
              </a:ext>
            </a:extLst>
          </p:cNvPr>
          <p:cNvCxnSpPr>
            <a:cxnSpLocks/>
          </p:cNvCxnSpPr>
          <p:nvPr/>
        </p:nvCxnSpPr>
        <p:spPr>
          <a:xfrm>
            <a:off x="8600087" y="3484489"/>
            <a:ext cx="11891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4" name="Connecteur droit 403">
            <a:extLst>
              <a:ext uri="{FF2B5EF4-FFF2-40B4-BE49-F238E27FC236}">
                <a16:creationId xmlns:a16="http://schemas.microsoft.com/office/drawing/2014/main" id="{AC982C59-2FB2-453B-9735-DFF9EE72573D}"/>
              </a:ext>
            </a:extLst>
          </p:cNvPr>
          <p:cNvCxnSpPr>
            <a:cxnSpLocks/>
          </p:cNvCxnSpPr>
          <p:nvPr/>
        </p:nvCxnSpPr>
        <p:spPr>
          <a:xfrm flipV="1">
            <a:off x="6623769" y="2748094"/>
            <a:ext cx="7615" cy="14565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5" name="Connecteur droit 404">
            <a:extLst>
              <a:ext uri="{FF2B5EF4-FFF2-40B4-BE49-F238E27FC236}">
                <a16:creationId xmlns:a16="http://schemas.microsoft.com/office/drawing/2014/main" id="{F23C5A94-8438-4F7F-A0AF-E242EC71452D}"/>
              </a:ext>
            </a:extLst>
          </p:cNvPr>
          <p:cNvCxnSpPr>
            <a:cxnSpLocks/>
          </p:cNvCxnSpPr>
          <p:nvPr/>
        </p:nvCxnSpPr>
        <p:spPr>
          <a:xfrm>
            <a:off x="6630960" y="3487396"/>
            <a:ext cx="13264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1" name="Connecteur droit 410">
            <a:extLst>
              <a:ext uri="{FF2B5EF4-FFF2-40B4-BE49-F238E27FC236}">
                <a16:creationId xmlns:a16="http://schemas.microsoft.com/office/drawing/2014/main" id="{F532DEB1-5367-4BA9-874B-1D611563CDB7}"/>
              </a:ext>
            </a:extLst>
          </p:cNvPr>
          <p:cNvCxnSpPr>
            <a:cxnSpLocks/>
            <a:endCxn id="13" idx="1"/>
          </p:cNvCxnSpPr>
          <p:nvPr/>
        </p:nvCxnSpPr>
        <p:spPr>
          <a:xfrm>
            <a:off x="6645403" y="4204669"/>
            <a:ext cx="129668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7" name="Connecteur droit 426">
            <a:extLst>
              <a:ext uri="{FF2B5EF4-FFF2-40B4-BE49-F238E27FC236}">
                <a16:creationId xmlns:a16="http://schemas.microsoft.com/office/drawing/2014/main" id="{7752172F-67A6-484B-B871-B197EFEC441E}"/>
              </a:ext>
            </a:extLst>
          </p:cNvPr>
          <p:cNvCxnSpPr>
            <a:cxnSpLocks/>
          </p:cNvCxnSpPr>
          <p:nvPr/>
        </p:nvCxnSpPr>
        <p:spPr>
          <a:xfrm>
            <a:off x="6645403" y="2748093"/>
            <a:ext cx="2824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2" name="Connecteur droit 431">
            <a:extLst>
              <a:ext uri="{FF2B5EF4-FFF2-40B4-BE49-F238E27FC236}">
                <a16:creationId xmlns:a16="http://schemas.microsoft.com/office/drawing/2014/main" id="{580DDCCD-B786-49FE-A053-4B32D637B32E}"/>
              </a:ext>
            </a:extLst>
          </p:cNvPr>
          <p:cNvCxnSpPr>
            <a:cxnSpLocks/>
          </p:cNvCxnSpPr>
          <p:nvPr/>
        </p:nvCxnSpPr>
        <p:spPr>
          <a:xfrm>
            <a:off x="8293608" y="2748093"/>
            <a:ext cx="42901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5" name="Connecteur droit 464">
            <a:extLst>
              <a:ext uri="{FF2B5EF4-FFF2-40B4-BE49-F238E27FC236}">
                <a16:creationId xmlns:a16="http://schemas.microsoft.com/office/drawing/2014/main" id="{2B622AAE-29DC-40A0-893E-27B4D7369A9A}"/>
              </a:ext>
            </a:extLst>
          </p:cNvPr>
          <p:cNvCxnSpPr>
            <a:cxnSpLocks/>
            <a:endCxn id="71" idx="0"/>
          </p:cNvCxnSpPr>
          <p:nvPr/>
        </p:nvCxnSpPr>
        <p:spPr>
          <a:xfrm>
            <a:off x="2972235" y="3657810"/>
            <a:ext cx="4178" cy="9828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69" name="Connecteur droit 468">
            <a:extLst>
              <a:ext uri="{FF2B5EF4-FFF2-40B4-BE49-F238E27FC236}">
                <a16:creationId xmlns:a16="http://schemas.microsoft.com/office/drawing/2014/main" id="{1606C46D-8528-485A-BEB0-4036B3961B14}"/>
              </a:ext>
            </a:extLst>
          </p:cNvPr>
          <p:cNvCxnSpPr>
            <a:cxnSpLocks/>
            <a:endCxn id="79" idx="0"/>
          </p:cNvCxnSpPr>
          <p:nvPr/>
        </p:nvCxnSpPr>
        <p:spPr>
          <a:xfrm flipH="1">
            <a:off x="2978225" y="4331178"/>
            <a:ext cx="3105" cy="110636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78" name="Connecteur droit 477">
            <a:extLst>
              <a:ext uri="{FF2B5EF4-FFF2-40B4-BE49-F238E27FC236}">
                <a16:creationId xmlns:a16="http://schemas.microsoft.com/office/drawing/2014/main" id="{51B688DB-E5BB-4C6A-8221-675194AC5EE8}"/>
              </a:ext>
            </a:extLst>
          </p:cNvPr>
          <p:cNvCxnSpPr>
            <a:cxnSpLocks/>
          </p:cNvCxnSpPr>
          <p:nvPr/>
        </p:nvCxnSpPr>
        <p:spPr>
          <a:xfrm>
            <a:off x="4285898" y="3668049"/>
            <a:ext cx="0" cy="86939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81" name="Connecteur droit 480">
            <a:extLst>
              <a:ext uri="{FF2B5EF4-FFF2-40B4-BE49-F238E27FC236}">
                <a16:creationId xmlns:a16="http://schemas.microsoft.com/office/drawing/2014/main" id="{F8CB8C05-AE1A-4330-9F20-1092206082C3}"/>
              </a:ext>
            </a:extLst>
          </p:cNvPr>
          <p:cNvCxnSpPr>
            <a:cxnSpLocks/>
          </p:cNvCxnSpPr>
          <p:nvPr/>
        </p:nvCxnSpPr>
        <p:spPr>
          <a:xfrm>
            <a:off x="4276060" y="4344003"/>
            <a:ext cx="0" cy="132269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89" name="Connecteur droit 488">
            <a:extLst>
              <a:ext uri="{FF2B5EF4-FFF2-40B4-BE49-F238E27FC236}">
                <a16:creationId xmlns:a16="http://schemas.microsoft.com/office/drawing/2014/main" id="{D65492DE-E698-448E-B96B-0648E4A28754}"/>
              </a:ext>
            </a:extLst>
          </p:cNvPr>
          <p:cNvCxnSpPr>
            <a:cxnSpLocks/>
            <a:stCxn id="25" idx="2"/>
            <a:endCxn id="13" idx="0"/>
          </p:cNvCxnSpPr>
          <p:nvPr/>
        </p:nvCxnSpPr>
        <p:spPr>
          <a:xfrm>
            <a:off x="7185423" y="3794040"/>
            <a:ext cx="6585" cy="127476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08" name="Connecteur droit 507">
            <a:extLst>
              <a:ext uri="{FF2B5EF4-FFF2-40B4-BE49-F238E27FC236}">
                <a16:creationId xmlns:a16="http://schemas.microsoft.com/office/drawing/2014/main" id="{20123866-5C29-4A52-86CA-597B3D445805}"/>
              </a:ext>
            </a:extLst>
          </p:cNvPr>
          <p:cNvCxnSpPr>
            <a:cxnSpLocks/>
          </p:cNvCxnSpPr>
          <p:nvPr/>
        </p:nvCxnSpPr>
        <p:spPr>
          <a:xfrm>
            <a:off x="8122942" y="3785721"/>
            <a:ext cx="1" cy="118011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12" name="Connecteur droit 511">
            <a:extLst>
              <a:ext uri="{FF2B5EF4-FFF2-40B4-BE49-F238E27FC236}">
                <a16:creationId xmlns:a16="http://schemas.microsoft.com/office/drawing/2014/main" id="{BB780F1F-1750-4E63-93DD-617D25F9D5A2}"/>
              </a:ext>
            </a:extLst>
          </p:cNvPr>
          <p:cNvCxnSpPr>
            <a:cxnSpLocks/>
          </p:cNvCxnSpPr>
          <p:nvPr/>
        </p:nvCxnSpPr>
        <p:spPr>
          <a:xfrm>
            <a:off x="8135373" y="4485718"/>
            <a:ext cx="0" cy="99377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51" name="Connecteur droit 150">
            <a:extLst>
              <a:ext uri="{FF2B5EF4-FFF2-40B4-BE49-F238E27FC236}">
                <a16:creationId xmlns:a16="http://schemas.microsoft.com/office/drawing/2014/main" id="{11F7A528-8C76-4E6C-8E75-1E5E22C62EA2}"/>
              </a:ext>
            </a:extLst>
          </p:cNvPr>
          <p:cNvCxnSpPr>
            <a:cxnSpLocks/>
          </p:cNvCxnSpPr>
          <p:nvPr/>
        </p:nvCxnSpPr>
        <p:spPr>
          <a:xfrm>
            <a:off x="691854" y="4769201"/>
            <a:ext cx="15667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4" name="Connecteur droit 143">
            <a:extLst>
              <a:ext uri="{FF2B5EF4-FFF2-40B4-BE49-F238E27FC236}">
                <a16:creationId xmlns:a16="http://schemas.microsoft.com/office/drawing/2014/main" id="{37E05A9D-2633-4ECC-AFDE-1B0E065EDA07}"/>
              </a:ext>
            </a:extLst>
          </p:cNvPr>
          <p:cNvCxnSpPr>
            <a:cxnSpLocks/>
          </p:cNvCxnSpPr>
          <p:nvPr/>
        </p:nvCxnSpPr>
        <p:spPr>
          <a:xfrm flipH="1">
            <a:off x="11807796" y="5654406"/>
            <a:ext cx="10297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>
            <a:extLst>
              <a:ext uri="{FF2B5EF4-FFF2-40B4-BE49-F238E27FC236}">
                <a16:creationId xmlns:a16="http://schemas.microsoft.com/office/drawing/2014/main" id="{8878AF04-4A24-4E70-908F-FCF3E3E9671F}"/>
              </a:ext>
            </a:extLst>
          </p:cNvPr>
          <p:cNvCxnSpPr>
            <a:cxnSpLocks/>
            <a:stCxn id="83" idx="2"/>
            <a:endCxn id="87" idx="0"/>
          </p:cNvCxnSpPr>
          <p:nvPr/>
        </p:nvCxnSpPr>
        <p:spPr>
          <a:xfrm>
            <a:off x="5699886" y="4085235"/>
            <a:ext cx="864" cy="1426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Connecteur droit 39">
            <a:extLst>
              <a:ext uri="{FF2B5EF4-FFF2-40B4-BE49-F238E27FC236}">
                <a16:creationId xmlns:a16="http://schemas.microsoft.com/office/drawing/2014/main" id="{EF718225-AAC0-49BF-8F91-DDFE381179C7}"/>
              </a:ext>
            </a:extLst>
          </p:cNvPr>
          <p:cNvCxnSpPr>
            <a:cxnSpLocks/>
            <a:stCxn id="87" idx="2"/>
            <a:endCxn id="88" idx="0"/>
          </p:cNvCxnSpPr>
          <p:nvPr/>
        </p:nvCxnSpPr>
        <p:spPr>
          <a:xfrm flipH="1">
            <a:off x="5696238" y="4856597"/>
            <a:ext cx="4512" cy="1691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47">
            <a:extLst>
              <a:ext uri="{FF2B5EF4-FFF2-40B4-BE49-F238E27FC236}">
                <a16:creationId xmlns:a16="http://schemas.microsoft.com/office/drawing/2014/main" id="{7AB491B9-ACF9-45AC-AC00-DC4A9A294E13}"/>
              </a:ext>
            </a:extLst>
          </p:cNvPr>
          <p:cNvCxnSpPr>
            <a:stCxn id="17" idx="3"/>
          </p:cNvCxnSpPr>
          <p:nvPr/>
        </p:nvCxnSpPr>
        <p:spPr>
          <a:xfrm flipV="1">
            <a:off x="4976697" y="2642536"/>
            <a:ext cx="1423871" cy="19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51">
            <a:extLst>
              <a:ext uri="{FF2B5EF4-FFF2-40B4-BE49-F238E27FC236}">
                <a16:creationId xmlns:a16="http://schemas.microsoft.com/office/drawing/2014/main" id="{0C5BF13A-4A11-4797-A9AD-2D1820AABFE7}"/>
              </a:ext>
            </a:extLst>
          </p:cNvPr>
          <p:cNvCxnSpPr/>
          <p:nvPr/>
        </p:nvCxnSpPr>
        <p:spPr>
          <a:xfrm>
            <a:off x="6400568" y="2669381"/>
            <a:ext cx="0" cy="11883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56">
            <a:extLst>
              <a:ext uri="{FF2B5EF4-FFF2-40B4-BE49-F238E27FC236}">
                <a16:creationId xmlns:a16="http://schemas.microsoft.com/office/drawing/2014/main" id="{3D5963E9-0CAF-4A72-9766-8139A6E4F0E0}"/>
              </a:ext>
            </a:extLst>
          </p:cNvPr>
          <p:cNvCxnSpPr>
            <a:cxnSpLocks/>
          </p:cNvCxnSpPr>
          <p:nvPr/>
        </p:nvCxnSpPr>
        <p:spPr>
          <a:xfrm flipH="1">
            <a:off x="6302490" y="3844726"/>
            <a:ext cx="980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cteur droit 138">
            <a:extLst>
              <a:ext uri="{FF2B5EF4-FFF2-40B4-BE49-F238E27FC236}">
                <a16:creationId xmlns:a16="http://schemas.microsoft.com/office/drawing/2014/main" id="{57A96008-DCA6-4A5E-B7DE-92D73A4A5EBA}"/>
              </a:ext>
            </a:extLst>
          </p:cNvPr>
          <p:cNvCxnSpPr>
            <a:cxnSpLocks/>
          </p:cNvCxnSpPr>
          <p:nvPr/>
        </p:nvCxnSpPr>
        <p:spPr>
          <a:xfrm flipH="1">
            <a:off x="8882237" y="3624264"/>
            <a:ext cx="161023" cy="3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3" name="Connecteur droit 152">
            <a:extLst>
              <a:ext uri="{FF2B5EF4-FFF2-40B4-BE49-F238E27FC236}">
                <a16:creationId xmlns:a16="http://schemas.microsoft.com/office/drawing/2014/main" id="{26A6EFE5-EA6E-4E04-B7AF-9D1C3D4D1424}"/>
              </a:ext>
            </a:extLst>
          </p:cNvPr>
          <p:cNvCxnSpPr>
            <a:cxnSpLocks/>
          </p:cNvCxnSpPr>
          <p:nvPr/>
        </p:nvCxnSpPr>
        <p:spPr>
          <a:xfrm>
            <a:off x="11781879" y="4179958"/>
            <a:ext cx="136836" cy="67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4" name="Connecteur droit 153">
            <a:extLst>
              <a:ext uri="{FF2B5EF4-FFF2-40B4-BE49-F238E27FC236}">
                <a16:creationId xmlns:a16="http://schemas.microsoft.com/office/drawing/2014/main" id="{2F44008A-2B4B-48B6-9D72-8218055E1371}"/>
              </a:ext>
            </a:extLst>
          </p:cNvPr>
          <p:cNvCxnSpPr>
            <a:cxnSpLocks/>
          </p:cNvCxnSpPr>
          <p:nvPr/>
        </p:nvCxnSpPr>
        <p:spPr>
          <a:xfrm flipH="1">
            <a:off x="8863779" y="4441434"/>
            <a:ext cx="161023" cy="3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6" name="ZoneTexte 116">
            <a:extLst>
              <a:ext uri="{FF2B5EF4-FFF2-40B4-BE49-F238E27FC236}">
                <a16:creationId xmlns:a16="http://schemas.microsoft.com/office/drawing/2014/main" id="{D8FA39FA-12C4-4034-9B23-10A267299E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16285" y="3194287"/>
            <a:ext cx="1050529" cy="577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1050" b="1" i="1" dirty="0">
                <a:latin typeface="Calibri" pitchFamily="34" charset="0"/>
              </a:rPr>
              <a:t>Cellule plateformes</a:t>
            </a:r>
          </a:p>
          <a:p>
            <a:r>
              <a:rPr lang="fr-FR" sz="1050" b="1" i="1" dirty="0">
                <a:latin typeface="Calibri" pitchFamily="34" charset="0"/>
              </a:rPr>
              <a:t>expérimentales</a:t>
            </a:r>
          </a:p>
        </p:txBody>
      </p:sp>
      <p:sp>
        <p:nvSpPr>
          <p:cNvPr id="188" name="Rectangle à coins arrondis 14">
            <a:extLst>
              <a:ext uri="{FF2B5EF4-FFF2-40B4-BE49-F238E27FC236}">
                <a16:creationId xmlns:a16="http://schemas.microsoft.com/office/drawing/2014/main" id="{9190B59F-4A50-4FB0-A1CF-788A98C6396F}"/>
              </a:ext>
            </a:extLst>
          </p:cNvPr>
          <p:cNvSpPr/>
          <p:nvPr/>
        </p:nvSpPr>
        <p:spPr>
          <a:xfrm>
            <a:off x="3747863" y="4467747"/>
            <a:ext cx="1092969" cy="559709"/>
          </a:xfrm>
          <a:prstGeom prst="roundRect">
            <a:avLst/>
          </a:prstGeom>
          <a:ln>
            <a:solidFill>
              <a:srgbClr val="CC912A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fr-FR" sz="700" b="1" dirty="0">
                <a:latin typeface="Lucida Sans" pitchFamily="34" charset="0"/>
              </a:rPr>
              <a:t>Ingénieure projets</a:t>
            </a:r>
            <a:endParaRPr lang="fr-FR" sz="700" dirty="0">
              <a:latin typeface="Lucida Sans" pitchFamily="34" charset="0"/>
            </a:endParaRPr>
          </a:p>
          <a:p>
            <a:pPr algn="ctr">
              <a:defRPr/>
            </a:pPr>
            <a:endParaRPr lang="fr-FR" sz="700" dirty="0">
              <a:latin typeface="Lucida Sans" pitchFamily="34" charset="0"/>
            </a:endParaRPr>
          </a:p>
          <a:p>
            <a:pPr algn="ctr">
              <a:defRPr/>
            </a:pPr>
            <a:r>
              <a:rPr lang="fr-FR" sz="700" dirty="0">
                <a:latin typeface="Lucida Sans" pitchFamily="34" charset="0"/>
              </a:rPr>
              <a:t>N..……..</a:t>
            </a:r>
          </a:p>
        </p:txBody>
      </p:sp>
      <p:cxnSp>
        <p:nvCxnSpPr>
          <p:cNvPr id="197" name="Connecteur droit 196">
            <a:extLst>
              <a:ext uri="{FF2B5EF4-FFF2-40B4-BE49-F238E27FC236}">
                <a16:creationId xmlns:a16="http://schemas.microsoft.com/office/drawing/2014/main" id="{87444817-7B0A-490F-87C0-76D1A6A2371C}"/>
              </a:ext>
            </a:extLst>
          </p:cNvPr>
          <p:cNvCxnSpPr>
            <a:cxnSpLocks/>
          </p:cNvCxnSpPr>
          <p:nvPr/>
        </p:nvCxnSpPr>
        <p:spPr>
          <a:xfrm flipH="1">
            <a:off x="2330978" y="5654406"/>
            <a:ext cx="78873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0" name="Rectangle à coins arrondis 68">
            <a:extLst>
              <a:ext uri="{FF2B5EF4-FFF2-40B4-BE49-F238E27FC236}">
                <a16:creationId xmlns:a16="http://schemas.microsoft.com/office/drawing/2014/main" id="{3D81A880-C3F8-4B2A-9CBE-57FE04BFD612}"/>
              </a:ext>
            </a:extLst>
          </p:cNvPr>
          <p:cNvSpPr/>
          <p:nvPr/>
        </p:nvSpPr>
        <p:spPr>
          <a:xfrm>
            <a:off x="1369074" y="1626233"/>
            <a:ext cx="1010386" cy="526371"/>
          </a:xfrm>
          <a:prstGeom prst="round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700" b="1" dirty="0">
                <a:solidFill>
                  <a:schemeClr val="tx1"/>
                </a:solidFill>
                <a:latin typeface="Lucida Sans" pitchFamily="34" charset="0"/>
              </a:rPr>
              <a:t>Vice-président valorisation de la recherche et innovation</a:t>
            </a:r>
          </a:p>
          <a:p>
            <a:pPr algn="ctr">
              <a:defRPr/>
            </a:pPr>
            <a:r>
              <a:rPr lang="fr-FR" sz="700" dirty="0">
                <a:solidFill>
                  <a:schemeClr val="tx1"/>
                </a:solidFill>
                <a:latin typeface="Lucida Sans" pitchFamily="34" charset="0"/>
              </a:rPr>
              <a:t>A. Nait-Ali</a:t>
            </a:r>
          </a:p>
        </p:txBody>
      </p:sp>
      <p:cxnSp>
        <p:nvCxnSpPr>
          <p:cNvPr id="127" name="Connecteur droit 126">
            <a:extLst>
              <a:ext uri="{FF2B5EF4-FFF2-40B4-BE49-F238E27FC236}">
                <a16:creationId xmlns:a16="http://schemas.microsoft.com/office/drawing/2014/main" id="{C46100DE-5F02-4B0C-BA9E-E54038FFA5E8}"/>
              </a:ext>
            </a:extLst>
          </p:cNvPr>
          <p:cNvCxnSpPr>
            <a:cxnSpLocks/>
          </p:cNvCxnSpPr>
          <p:nvPr/>
        </p:nvCxnSpPr>
        <p:spPr bwMode="auto">
          <a:xfrm>
            <a:off x="1057722" y="1349962"/>
            <a:ext cx="742626" cy="0"/>
          </a:xfrm>
          <a:prstGeom prst="line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31" name="Connecteur droit 130">
            <a:extLst>
              <a:ext uri="{FF2B5EF4-FFF2-40B4-BE49-F238E27FC236}">
                <a16:creationId xmlns:a16="http://schemas.microsoft.com/office/drawing/2014/main" id="{C691F99F-2C3B-4C0B-8082-F0B30ECABB27}"/>
              </a:ext>
            </a:extLst>
          </p:cNvPr>
          <p:cNvCxnSpPr>
            <a:cxnSpLocks/>
          </p:cNvCxnSpPr>
          <p:nvPr/>
        </p:nvCxnSpPr>
        <p:spPr bwMode="auto">
          <a:xfrm flipV="1">
            <a:off x="1798996" y="1348146"/>
            <a:ext cx="0" cy="252329"/>
          </a:xfrm>
          <a:prstGeom prst="line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992904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1189</TotalTime>
  <Words>281</Words>
  <Application>Microsoft Office PowerPoint</Application>
  <PresentationFormat>Grand écran</PresentationFormat>
  <Paragraphs>125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Lucida Sans</vt:lpstr>
      <vt:lpstr>Thème Office</vt:lpstr>
      <vt:lpstr>Organigramme 2024 - Direction de la Recherche et de la Valorisation</vt:lpstr>
    </vt:vector>
  </TitlesOfParts>
  <Company>UPEC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Organigramme de la Direction de la Recherche et de la Valorisation 2022</dc:title>
  <dc:creator>Beatrice Meier-Muller</dc:creator>
  <cp:lastModifiedBy>Lucile Porlon</cp:lastModifiedBy>
  <cp:revision>122</cp:revision>
  <cp:lastPrinted>2023-11-06T16:03:04Z</cp:lastPrinted>
  <dcterms:created xsi:type="dcterms:W3CDTF">2022-04-11T06:55:12Z</dcterms:created>
  <dcterms:modified xsi:type="dcterms:W3CDTF">2024-01-23T16:07:47Z</dcterms:modified>
</cp:coreProperties>
</file>